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7" r:id="rId3"/>
    <p:sldId id="258" r:id="rId4"/>
    <p:sldId id="260" r:id="rId5"/>
    <p:sldId id="259" r:id="rId6"/>
    <p:sldId id="271" r:id="rId7"/>
    <p:sldId id="272" r:id="rId8"/>
    <p:sldId id="273" r:id="rId9"/>
    <p:sldId id="262" r:id="rId10"/>
    <p:sldId id="265" r:id="rId11"/>
    <p:sldId id="274" r:id="rId12"/>
    <p:sldId id="268" r:id="rId13"/>
    <p:sldId id="269" r:id="rId14"/>
    <p:sldId id="282" r:id="rId15"/>
    <p:sldId id="286" r:id="rId16"/>
    <p:sldId id="284" r:id="rId17"/>
    <p:sldId id="283" r:id="rId18"/>
    <p:sldId id="285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FA6B2D-A7B8-3601-E6A3-C0C9263602DD}" v="453" dt="2021-06-11T14:24:39.363"/>
    <p1510:client id="{FF2312AE-0499-9DB4-8E4C-46B00D7A99FB}" v="791" dt="2021-06-12T13:42:52.8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55"/>
    <p:restoredTop sz="94665"/>
  </p:normalViewPr>
  <p:slideViewPr>
    <p:cSldViewPr snapToGrid="0" snapToObjects="1">
      <p:cViewPr>
        <p:scale>
          <a:sx n="99" d="100"/>
          <a:sy n="99" d="100"/>
        </p:scale>
        <p:origin x="-2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24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04FB3-56F7-0547-A7F1-389005FED7AA}" type="datetimeFigureOut">
              <a:rPr kumimoji="1" lang="zh-TW" altLang="en-US" smtClean="0"/>
              <a:t>2021/6/18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6021-B118-8F47-96AB-18D8B793C643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96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04FB3-56F7-0547-A7F1-389005FED7AA}" type="datetimeFigureOut">
              <a:rPr kumimoji="1" lang="zh-TW" altLang="en-US" smtClean="0"/>
              <a:t>2021/6/18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6021-B118-8F47-96AB-18D8B793C64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628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04FB3-56F7-0547-A7F1-389005FED7AA}" type="datetimeFigureOut">
              <a:rPr kumimoji="1" lang="zh-TW" altLang="en-US" smtClean="0"/>
              <a:t>2021/6/18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6021-B118-8F47-96AB-18D8B793C64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4658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04FB3-56F7-0547-A7F1-389005FED7AA}" type="datetimeFigureOut">
              <a:rPr kumimoji="1" lang="zh-TW" altLang="en-US" smtClean="0"/>
              <a:t>2021/6/18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6021-B118-8F47-96AB-18D8B793C64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3922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頭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04FB3-56F7-0547-A7F1-389005FED7AA}" type="datetimeFigureOut">
              <a:rPr kumimoji="1" lang="zh-TW" altLang="en-US" smtClean="0"/>
              <a:t>2021/6/18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6021-B118-8F47-96AB-18D8B793C643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993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04FB3-56F7-0547-A7F1-389005FED7AA}" type="datetimeFigureOut">
              <a:rPr kumimoji="1" lang="zh-TW" altLang="en-US" smtClean="0"/>
              <a:t>2021/6/18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6021-B118-8F47-96AB-18D8B793C64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65684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04FB3-56F7-0547-A7F1-389005FED7AA}" type="datetimeFigureOut">
              <a:rPr kumimoji="1" lang="zh-TW" altLang="en-US" smtClean="0"/>
              <a:t>2021/6/18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6021-B118-8F47-96AB-18D8B793C64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36298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04FB3-56F7-0547-A7F1-389005FED7AA}" type="datetimeFigureOut">
              <a:rPr kumimoji="1" lang="zh-TW" altLang="en-US" smtClean="0"/>
              <a:t>2021/6/18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6021-B118-8F47-96AB-18D8B793C64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8195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04FB3-56F7-0547-A7F1-389005FED7AA}" type="datetimeFigureOut">
              <a:rPr kumimoji="1" lang="zh-TW" altLang="en-US" smtClean="0"/>
              <a:t>2021/6/18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6021-B118-8F47-96AB-18D8B793C64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0407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9204FB3-56F7-0547-A7F1-389005FED7AA}" type="datetimeFigureOut">
              <a:rPr kumimoji="1" lang="zh-TW" altLang="en-US" smtClean="0"/>
              <a:t>2021/6/18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3E6021-B118-8F47-96AB-18D8B793C64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05963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04FB3-56F7-0547-A7F1-389005FED7AA}" type="datetimeFigureOut">
              <a:rPr kumimoji="1" lang="zh-TW" altLang="en-US" smtClean="0"/>
              <a:t>2021/6/18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6021-B118-8F47-96AB-18D8B793C64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70632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9204FB3-56F7-0547-A7F1-389005FED7AA}" type="datetimeFigureOut">
              <a:rPr kumimoji="1" lang="zh-TW" altLang="en-US" smtClean="0"/>
              <a:t>2021/6/18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C3E6021-B118-8F47-96AB-18D8B793C643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892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4" Type="http://schemas.openxmlformats.org/officeDocument/2006/relationships/image" Target="../media/image25.gif"/><Relationship Id="rId5" Type="http://schemas.openxmlformats.org/officeDocument/2006/relationships/image" Target="../media/image26.gif"/><Relationship Id="rId6" Type="http://schemas.openxmlformats.org/officeDocument/2006/relationships/image" Target="../media/image27.gif"/><Relationship Id="rId7" Type="http://schemas.openxmlformats.org/officeDocument/2006/relationships/image" Target="../media/image28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4" Type="http://schemas.openxmlformats.org/officeDocument/2006/relationships/image" Target="../media/image31.gif"/><Relationship Id="rId5" Type="http://schemas.openxmlformats.org/officeDocument/2006/relationships/image" Target="../media/image32.gif"/><Relationship Id="rId6" Type="http://schemas.openxmlformats.org/officeDocument/2006/relationships/image" Target="../media/image33.gif"/><Relationship Id="rId7" Type="http://schemas.openxmlformats.org/officeDocument/2006/relationships/image" Target="../media/image34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7714593" y="4455620"/>
            <a:ext cx="3443858" cy="1009759"/>
          </a:xfrm>
        </p:spPr>
        <p:txBody>
          <a:bodyPr/>
          <a:lstStyle/>
          <a:p>
            <a:r>
              <a:rPr kumimoji="1" lang="en-US" altLang="zh-TW" dirty="0">
                <a:latin typeface="Microsoft JhengHei" charset="-120"/>
                <a:ea typeface="Microsoft JhengHei" charset="-120"/>
                <a:cs typeface="Microsoft JhengHei" charset="-120"/>
              </a:rPr>
              <a:t>7109053105 </a:t>
            </a:r>
            <a:r>
              <a:rPr kumimoji="1"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何玟嫺</a:t>
            </a: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1079030" y="1698900"/>
            <a:ext cx="9966960" cy="3035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lvl="0" algn="ctr"/>
            <a:r>
              <a:rPr kumimoji="1" lang="en-US" altLang="zh-TW" sz="6000" dirty="0">
                <a:latin typeface="Rockwell Condensed" panose="02060603050405020104"/>
                <a:ea typeface="微軟正黑體" charset="-120"/>
              </a:rPr>
              <a:t>PROGRESSIVE GROWING OF GANS </a:t>
            </a:r>
            <a:br>
              <a:rPr kumimoji="1" lang="en-US" altLang="zh-TW" sz="6000" dirty="0">
                <a:latin typeface="Rockwell Condensed" panose="02060603050405020104"/>
                <a:ea typeface="微軟正黑體" charset="-120"/>
              </a:rPr>
            </a:br>
            <a:r>
              <a:rPr kumimoji="1" lang="en-US" altLang="zh-TW" sz="6000" dirty="0">
                <a:latin typeface="Rockwell Condensed" panose="02060603050405020104"/>
                <a:ea typeface="微軟正黑體" charset="-120"/>
              </a:rPr>
              <a:t>FOR IMPROVED QUALITY, STABILITY,</a:t>
            </a:r>
            <a:br>
              <a:rPr kumimoji="1" lang="en-US" altLang="zh-TW" sz="6000" dirty="0">
                <a:latin typeface="Rockwell Condensed" panose="02060603050405020104"/>
                <a:ea typeface="微軟正黑體" charset="-120"/>
              </a:rPr>
            </a:br>
            <a:r>
              <a:rPr kumimoji="1" lang="en-US" altLang="zh-TW" sz="6000" dirty="0">
                <a:latin typeface="Rockwell Condensed" panose="02060603050405020104"/>
                <a:ea typeface="微軟正黑體" charset="-120"/>
              </a:rPr>
              <a:t> AND VARIATION </a:t>
            </a:r>
            <a:endParaRPr kumimoji="1" lang="zh-TW" altLang="en-US" sz="6000" b="0" i="0" u="none" strike="noStrike" kern="1200" cap="all" spc="0" normalizeH="0" baseline="0" noProof="0" dirty="0">
              <a:ln>
                <a:noFill/>
              </a:ln>
              <a:blipFill dpi="0" rotWithShape="1">
                <a:blip r:embed="rId2"/>
                <a:srcRect/>
                <a:tile tx="6350" ty="-127000" sx="65000" sy="64000" flip="none" algn="tl"/>
              </a:blipFill>
              <a:effectLst/>
              <a:uLnTx/>
              <a:uFillTx/>
              <a:latin typeface="Rockwell Condensed" panose="02060603050405020104"/>
              <a:ea typeface="微軟正黑體" charset="-120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5163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kumimoji="1" lang="en-US" altLang="zh-TW" sz="4000" spc="0" dirty="0">
                <a:solidFill>
                  <a:srgbClr val="000000">
                    <a:lumMod val="75000"/>
                    <a:lumOff val="25000"/>
                  </a:srgbClr>
                </a:solidFill>
                <a:latin typeface="Rockwell" charset="0"/>
                <a:ea typeface="Rockwell" charset="0"/>
                <a:cs typeface="Rockwell" charset="0"/>
              </a:rPr>
              <a:t>EQUALIZED 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419723" y="2213810"/>
                <a:ext cx="2881686" cy="1301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TW" sz="54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kumimoji="1" lang="en-US" altLang="zh-TW" sz="5400" b="0" i="1" smtClean="0">
                            <a:latin typeface="Cambria Math" charset="0"/>
                          </a:rPr>
                          <m:t>𝑊𝑖</m:t>
                        </m:r>
                      </m:e>
                    </m:acc>
                    <m:r>
                      <a:rPr kumimoji="1" lang="en-US" altLang="zh-TW" sz="5400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kumimoji="1" lang="mr-IN" altLang="zh-TW" sz="54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5400" b="0" i="1" smtClean="0">
                            <a:latin typeface="Cambria Math" charset="0"/>
                          </a:rPr>
                          <m:t>𝑊𝑖</m:t>
                        </m:r>
                      </m:num>
                      <m:den>
                        <m:r>
                          <a:rPr kumimoji="1" lang="en-US" altLang="zh-TW" sz="5400" b="0" i="1" smtClean="0">
                            <a:latin typeface="Cambria Math" charset="0"/>
                          </a:rPr>
                          <m:t>𝑐</m:t>
                        </m:r>
                      </m:den>
                    </m:f>
                  </m:oMath>
                </a14:m>
                <a:endParaRPr kumimoji="1" lang="zh-TW" altLang="en-US" sz="5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723" y="2213810"/>
                <a:ext cx="2881686" cy="130131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534" y="3838074"/>
            <a:ext cx="4306516" cy="2145399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5064635" y="2314799"/>
            <a:ext cx="68386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solidFill>
                  <a:srgbClr val="FF0000"/>
                </a:solidFill>
              </a:rPr>
              <a:t>weights </a:t>
            </a:r>
          </a:p>
          <a:p>
            <a:endParaRPr kumimoji="1" lang="en-US" altLang="zh-TW" sz="2400" dirty="0">
              <a:solidFill>
                <a:srgbClr val="FF0000"/>
              </a:solidFill>
            </a:endParaRPr>
          </a:p>
          <a:p>
            <a:r>
              <a:rPr kumimoji="1" lang="en-US" altLang="zh-TW" sz="2400" dirty="0">
                <a:solidFill>
                  <a:srgbClr val="FF0000"/>
                </a:solidFill>
              </a:rPr>
              <a:t>per-layer normalization constant from </a:t>
            </a:r>
            <a:r>
              <a:rPr kumimoji="1" lang="en-US" altLang="zh-TW" sz="2400" b="1" u="sng" dirty="0">
                <a:solidFill>
                  <a:srgbClr val="FF0000"/>
                </a:solidFill>
              </a:rPr>
              <a:t>He’s initializer </a:t>
            </a:r>
            <a:endParaRPr kumimoji="1" lang="zh-TW" altLang="en-US" sz="2400" b="1" u="sng" dirty="0">
              <a:solidFill>
                <a:srgbClr val="FF0000"/>
              </a:solidFill>
            </a:endParaRPr>
          </a:p>
        </p:txBody>
      </p:sp>
      <p:cxnSp>
        <p:nvCxnSpPr>
          <p:cNvPr id="9" name="直線箭頭接點 8"/>
          <p:cNvCxnSpPr/>
          <p:nvPr/>
        </p:nvCxnSpPr>
        <p:spPr>
          <a:xfrm>
            <a:off x="4487778" y="2526632"/>
            <a:ext cx="463338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/>
          <p:cNvCxnSpPr/>
          <p:nvPr/>
        </p:nvCxnSpPr>
        <p:spPr>
          <a:xfrm>
            <a:off x="4487776" y="3328737"/>
            <a:ext cx="463338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53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kumimoji="1" lang="en-US" altLang="zh-TW" sz="4000" spc="0" dirty="0">
                <a:solidFill>
                  <a:srgbClr val="000000">
                    <a:lumMod val="75000"/>
                    <a:lumOff val="25000"/>
                  </a:srgbClr>
                </a:solidFill>
                <a:latin typeface="Rockwell" charset="0"/>
                <a:ea typeface="Rockwell" charset="0"/>
                <a:cs typeface="Rockwell" charset="0"/>
              </a:rPr>
              <a:t>PIXEL 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565132" y="2622883"/>
                <a:ext cx="6241983" cy="2495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kumimoji="1" lang="mr-IN" altLang="zh-TW" sz="40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mr-IN" altLang="zh-TW" sz="4000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kumimoji="1" lang="mr-IN" altLang="zh-TW" sz="40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kumimoji="1" lang="is-IS" altLang="zh-TW" sz="4000" b="0" i="1" smtClean="0"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kumimoji="1" lang="en-US" altLang="zh-TW" sz="4000" b="0" i="1" smtClean="0">
                                          <a:latin typeface="Cambria Math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sz="4000" b="0" i="1" smtClean="0">
                                          <a:latin typeface="Cambria Math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kumimoji="1" lang="en-US" altLang="zh-TW" sz="4000" b="0" i="1" smtClean="0">
                                          <a:latin typeface="Cambria Math" charset="0"/>
                                        </a:rPr>
                                        <m:t>𝑁</m:t>
                                      </m:r>
                                      <m:r>
                                        <a:rPr kumimoji="1" lang="en-US" altLang="zh-TW" sz="4000" b="0" i="1" smtClean="0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kumimoji="1" lang="is-IS" altLang="zh-TW" sz="4000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sSubSup>
                                            <m:sSubSupPr>
                                              <m:ctrlPr>
                                                <a:rPr kumimoji="1" lang="en-US" altLang="zh-TW" sz="40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kumimoji="1" lang="en-US" altLang="zh-TW" sz="4000" b="0" i="1" smtClean="0">
                                                  <a:latin typeface="Cambria Math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kumimoji="1" lang="en-US" altLang="zh-TW" sz="4000" b="0" i="1" smtClean="0">
                                                  <a:latin typeface="Cambria Math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TW" sz="4000" b="0" i="1" smtClean="0"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kumimoji="1" lang="en-US" altLang="zh-TW" sz="4000" b="0" i="1" smtClean="0">
                                                  <a:latin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kumimoji="1" lang="en-US" altLang="zh-TW" sz="4000" b="0" i="1" smtClean="0">
                                                  <a:latin typeface="Cambria Math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  <m:sup>
                                              <m:r>
                                                <a:rPr kumimoji="1" lang="en-US" altLang="zh-TW" sz="4000" b="0" i="1" smtClean="0">
                                                  <a:latin typeface="Cambria Math" charset="0"/>
                                                </a:rPr>
                                                <m:t>𝑗</m:t>
                                              </m:r>
                                            </m:sup>
                                          </m:sSubSup>
                                          <m:r>
                                            <a:rPr kumimoji="1" lang="en-US" altLang="zh-TW" sz="4000" b="0" i="1" smtClean="0">
                                              <a:latin typeface="Cambria Math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TW" sz="4000" b="0" i="1" smtClean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num>
                                <m:den>
                                  <m:r>
                                    <a:rPr kumimoji="1" lang="en-US" altLang="zh-TW" sz="4000" b="0" i="1" smtClean="0">
                                      <a:latin typeface="Cambria Math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kumimoji="1" lang="el-GR" altLang="zh-TW" sz="4000" b="0" i="1" smtClean="0">
                                  <a:latin typeface="Cambria Math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kumimoji="1" lang="zh-TW" altLang="en-US" sz="40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132" y="2622883"/>
                <a:ext cx="6241983" cy="249517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/>
          <p:cNvSpPr txBox="1"/>
          <p:nvPr/>
        </p:nvSpPr>
        <p:spPr>
          <a:xfrm>
            <a:off x="505326" y="3771983"/>
            <a:ext cx="3525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rgbClr val="0070C0"/>
                </a:solidFill>
              </a:rPr>
              <a:t>Normalized feature vector</a:t>
            </a:r>
            <a:endParaRPr kumimoji="1" lang="zh-TW" altLang="en-US" sz="2400" b="1" dirty="0">
              <a:solidFill>
                <a:srgbClr val="0070C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251030" y="2622883"/>
            <a:ext cx="3065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rgbClr val="0070C0"/>
                </a:solidFill>
              </a:rPr>
              <a:t>Original feature vector</a:t>
            </a:r>
            <a:endParaRPr kumimoji="1" lang="zh-TW" altLang="en-US" sz="2400" b="1" dirty="0">
              <a:solidFill>
                <a:srgbClr val="0070C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696324" y="5118053"/>
            <a:ext cx="3321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rgbClr val="0070C0"/>
                </a:solidFill>
              </a:rPr>
              <a:t>Number of feature maps</a:t>
            </a:r>
            <a:endParaRPr kumimoji="1" lang="zh-TW" altLang="en-US" sz="24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8628852" y="4225780"/>
                <a:ext cx="933204" cy="470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𝟏𝟎</m:t>
                          </m:r>
                        </m:e>
                        <m:sup>
                          <m:r>
                            <a:rPr kumimoji="1" lang="en-US" altLang="zh-TW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zh-TW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𝟖</m:t>
                          </m:r>
                        </m:sup>
                      </m:sSup>
                    </m:oMath>
                  </m:oMathPara>
                </a14:m>
                <a:endParaRPr kumimoji="1" lang="zh-TW" alt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8852" y="4225780"/>
                <a:ext cx="933204" cy="4700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6851195" y="3341842"/>
            <a:ext cx="3349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rgbClr val="0070C0"/>
                </a:solidFill>
              </a:rPr>
              <a:t>Number of color channel</a:t>
            </a:r>
            <a:endParaRPr kumimoji="1" lang="zh-TW" alt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41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kumimoji="1" lang="en-US" altLang="zh-TW" sz="4000" spc="0" dirty="0">
                <a:solidFill>
                  <a:srgbClr val="000000">
                    <a:lumMod val="75000"/>
                    <a:lumOff val="25000"/>
                  </a:srgbClr>
                </a:solidFill>
                <a:latin typeface="Rockwell" charset="0"/>
                <a:ea typeface="Rockwell" charset="0"/>
                <a:cs typeface="Rockwell" charset="0"/>
              </a:rPr>
              <a:t>MULTI-SCALE STATISTICAL SIMILARITY</a:t>
            </a:r>
          </a:p>
        </p:txBody>
      </p:sp>
      <p:pic>
        <p:nvPicPr>
          <p:cNvPr id="1026" name="Picture 2" descr="aplacian Pyramid Explained | Papers With Co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958147"/>
            <a:ext cx="4811629" cy="3996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6701590" y="2195296"/>
                <a:ext cx="3885231" cy="25083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3600" dirty="0"/>
                  <a:t>{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sz="360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kumimoji="1" lang="en-US" altLang="zh-TW" sz="3600" dirty="0"/>
                  <a:t>} : Training set</a:t>
                </a:r>
              </a:p>
              <a:p>
                <a:r>
                  <a:rPr kumimoji="1" lang="en-US" altLang="zh-TW" sz="3600" dirty="0"/>
                  <a:t>{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TW" sz="3600" i="1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TW" sz="3600" i="1">
                            <a:latin typeface="Cambria Math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kumimoji="1" lang="en-US" altLang="zh-TW" sz="3600" dirty="0"/>
                  <a:t>} : Generated set</a:t>
                </a:r>
              </a:p>
              <a:p>
                <a:endParaRPr kumimoji="1" lang="en-US" altLang="zh-TW" sz="3600" dirty="0"/>
              </a:p>
              <a:p>
                <a:r>
                  <a:rPr kumimoji="1" lang="en-US" altLang="zh-TW" sz="4000" dirty="0">
                    <a:solidFill>
                      <a:srgbClr val="FF0000"/>
                    </a:solidFill>
                  </a:rPr>
                  <a:t>SWD({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kumimoji="1" lang="en-US" altLang="zh-TW" sz="4000" dirty="0">
                    <a:solidFill>
                      <a:srgbClr val="FF0000"/>
                    </a:solidFill>
                  </a:rPr>
                  <a:t>} , {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kumimoji="1" lang="en-US" altLang="zh-TW" sz="4000" dirty="0">
                    <a:solidFill>
                      <a:srgbClr val="FF0000"/>
                    </a:solidFill>
                  </a:rPr>
                  <a:t>} )</a:t>
                </a:r>
                <a:endParaRPr kumimoji="1" lang="zh-TW" altLang="en-US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1590" y="2195296"/>
                <a:ext cx="3885231" cy="2508315"/>
              </a:xfrm>
              <a:prstGeom prst="rect">
                <a:avLst/>
              </a:prstGeom>
              <a:blipFill rotWithShape="0">
                <a:blip r:embed="rId3"/>
                <a:stretch>
                  <a:fillRect l="-5486" t="-1699" r="-3762" b="-946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箭頭接點 4"/>
          <p:cNvCxnSpPr/>
          <p:nvPr/>
        </p:nvCxnSpPr>
        <p:spPr>
          <a:xfrm flipH="1" flipV="1">
            <a:off x="7387389" y="4643451"/>
            <a:ext cx="12032" cy="445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6509085" y="5161548"/>
            <a:ext cx="3629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solidFill>
                  <a:srgbClr val="0070C0"/>
                </a:solidFill>
              </a:rPr>
              <a:t>Sliced Wasserstein Distance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8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kumimoji="1" lang="en-US" altLang="zh-TW" sz="4000" spc="0" dirty="0">
                <a:solidFill>
                  <a:srgbClr val="000000">
                    <a:lumMod val="75000"/>
                    <a:lumOff val="25000"/>
                  </a:srgbClr>
                </a:solidFill>
                <a:latin typeface="Rockwell" charset="0"/>
                <a:ea typeface="Rockwell" charset="0"/>
                <a:cs typeface="Rockwell" charset="0"/>
              </a:rPr>
              <a:t>EXPERIMENTAL RESULT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499895"/>
            <a:ext cx="10058400" cy="241444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838143" y="5760313"/>
            <a:ext cx="3416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>
                <a:solidFill>
                  <a:srgbClr val="FF0000"/>
                </a:solidFill>
              </a:rPr>
              <a:t>(more than 200K celebrity images)</a:t>
            </a:r>
            <a:endParaRPr kumimoji="1" lang="en-US" altLang="zh-TW" dirty="0">
              <a:solidFill>
                <a:srgbClr val="FF000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799" y="5127961"/>
            <a:ext cx="3624944" cy="63235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671" y="4981428"/>
            <a:ext cx="3689009" cy="109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3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912" y="1846263"/>
            <a:ext cx="7088502" cy="4022725"/>
          </a:xfr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kumimoji="1" lang="en-US" altLang="zh-TW" sz="4000" spc="0" dirty="0">
                <a:solidFill>
                  <a:srgbClr val="000000">
                    <a:lumMod val="75000"/>
                    <a:lumOff val="25000"/>
                  </a:srgbClr>
                </a:solidFill>
                <a:latin typeface="Rockwell" charset="0"/>
                <a:ea typeface="Rockwell" charset="0"/>
                <a:cs typeface="Rockwell" charset="0"/>
              </a:rPr>
              <a:t>EXPERIMENTAL RESULT</a:t>
            </a:r>
          </a:p>
        </p:txBody>
      </p:sp>
    </p:spTree>
    <p:extLst>
      <p:ext uri="{BB962C8B-B14F-4D97-AF65-F5344CB8AC3E}">
        <p14:creationId xmlns:p14="http://schemas.microsoft.com/office/powerpoint/2010/main" val="150342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kumimoji="1" lang="en-US" altLang="zh-TW" sz="4000" spc="0" dirty="0">
                <a:latin typeface="Rockwell"/>
              </a:rPr>
              <a:t>MY EXPERIMENT</a:t>
            </a:r>
            <a:endParaRPr lang="zh-TW" altLang="en-US" dirty="0"/>
          </a:p>
        </p:txBody>
      </p:sp>
      <p:pic>
        <p:nvPicPr>
          <p:cNvPr id="9" name="圖片 9" descr="一張含有 桌 的圖片&#10;&#10;自動產生的描述">
            <a:extLst>
              <a:ext uri="{FF2B5EF4-FFF2-40B4-BE49-F238E27FC236}">
                <a16:creationId xmlns:a16="http://schemas.microsoft.com/office/drawing/2014/main" xmlns="" id="{CD1EDF19-D6F9-4A7A-9383-DF67E6E4DF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9718" y="1802603"/>
            <a:ext cx="4567072" cy="4483435"/>
          </a:xfr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E5476E13-7782-4879-8830-C5BD9ABDB7E8}"/>
              </a:ext>
            </a:extLst>
          </p:cNvPr>
          <p:cNvSpPr txBox="1"/>
          <p:nvPr/>
        </p:nvSpPr>
        <p:spPr>
          <a:xfrm>
            <a:off x="2072952" y="6390084"/>
            <a:ext cx="1198417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400" dirty="0">
                <a:solidFill>
                  <a:srgbClr val="0070C0"/>
                </a:solidFill>
                <a:ea typeface="新細明體"/>
              </a:rPr>
              <a:t>Generator                                                           Discriminator                         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pic>
        <p:nvPicPr>
          <p:cNvPr id="12" name="圖片 12" descr="一張含有 桌 的圖片&#10;&#10;自動產生的描述">
            <a:extLst>
              <a:ext uri="{FF2B5EF4-FFF2-40B4-BE49-F238E27FC236}">
                <a16:creationId xmlns:a16="http://schemas.microsoft.com/office/drawing/2014/main" xmlns="" id="{F685AE3F-8ED8-415E-8C4C-105ED6284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079" y="1805506"/>
            <a:ext cx="4252822" cy="4497817"/>
          </a:xfrm>
          <a:prstGeom prst="rect">
            <a:avLst/>
          </a:prstGeom>
        </p:spPr>
      </p:pic>
      <p:pic>
        <p:nvPicPr>
          <p:cNvPr id="8" name="內容版面配置區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18" y="3906982"/>
            <a:ext cx="3407685" cy="261411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835669F1-4B83-4667-90EC-7C5BA658D3FF}"/>
              </a:ext>
            </a:extLst>
          </p:cNvPr>
          <p:cNvSpPr/>
          <p:nvPr/>
        </p:nvSpPr>
        <p:spPr>
          <a:xfrm>
            <a:off x="6701436" y="3195031"/>
            <a:ext cx="3182395" cy="3129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847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4" descr="一張含有 文字, 黃色 的圖片&#10;&#10;自動產生的描述">
            <a:extLst>
              <a:ext uri="{FF2B5EF4-FFF2-40B4-BE49-F238E27FC236}">
                <a16:creationId xmlns:a16="http://schemas.microsoft.com/office/drawing/2014/main" xmlns="" id="{EA55869A-766A-4BA7-BC55-A32DA0189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127" y="4296870"/>
            <a:ext cx="2743200" cy="2743200"/>
          </a:xfrm>
          <a:prstGeom prst="rect">
            <a:avLst/>
          </a:prstGeo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kumimoji="1" lang="en-US" sz="4000" spc="0" dirty="0">
                <a:latin typeface="Rockwell"/>
              </a:rPr>
              <a:t>MY EXPERIMENT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06A31BBE-3A39-4712-B745-4C1DE7429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425" y="321734"/>
            <a:ext cx="3948546" cy="1390997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ea typeface="+mn-lt"/>
                <a:cs typeface="+mn-lt"/>
              </a:rPr>
              <a:t>Dataset</a:t>
            </a:r>
            <a:r>
              <a:rPr lang="zh-TW" dirty="0" smtClean="0">
                <a:solidFill>
                  <a:srgbClr val="FF0000"/>
                </a:solidFill>
                <a:ea typeface="+mn-lt"/>
                <a:cs typeface="+mn-lt"/>
              </a:rPr>
              <a:t>：CELEBA</a:t>
            </a:r>
            <a:endParaRPr lang="zh-TW" dirty="0" smtClean="0">
              <a:ea typeface="新細明體"/>
              <a:cs typeface="Calibri" panose="020F0502020204030204"/>
            </a:endParaRPr>
          </a:p>
          <a:p>
            <a:r>
              <a:rPr lang="zh-TW" altLang="en-US" dirty="0" smtClean="0">
                <a:solidFill>
                  <a:srgbClr val="FF0000"/>
                </a:solidFill>
                <a:ea typeface="新細明體"/>
                <a:cs typeface="Calibri"/>
              </a:rPr>
              <a:t>Epochs</a:t>
            </a:r>
            <a:r>
              <a:rPr lang="zh-TW" dirty="0" smtClean="0">
                <a:solidFill>
                  <a:srgbClr val="FF0000"/>
                </a:solidFill>
                <a:ea typeface="+mn-lt"/>
                <a:cs typeface="+mn-lt"/>
              </a:rPr>
              <a:t>：40 </a:t>
            </a:r>
            <a:r>
              <a:rPr lang="en-US" altLang="zh-TW" dirty="0" smtClean="0">
                <a:solidFill>
                  <a:srgbClr val="FF0000"/>
                </a:solidFill>
                <a:ea typeface="+mn-lt"/>
                <a:cs typeface="+mn-lt"/>
              </a:rPr>
              <a:t>/</a:t>
            </a:r>
            <a:r>
              <a:rPr lang="zh-TW" dirty="0" smtClean="0">
                <a:solidFill>
                  <a:srgbClr val="FF0000"/>
                </a:solidFill>
                <a:ea typeface="+mn-lt"/>
                <a:cs typeface="+mn-lt"/>
              </a:rPr>
              <a:t> </a:t>
            </a:r>
            <a:r>
              <a:rPr lang="en-US" altLang="zh-TW" dirty="0" smtClean="0">
                <a:solidFill>
                  <a:srgbClr val="FF0000"/>
                </a:solidFill>
                <a:ea typeface="+mn-lt"/>
                <a:cs typeface="+mn-lt"/>
              </a:rPr>
              <a:t>each</a:t>
            </a:r>
            <a:r>
              <a:rPr lang="zh-TW" altLang="en-US" dirty="0" smtClean="0">
                <a:solidFill>
                  <a:srgbClr val="FF0000"/>
                </a:solidFill>
                <a:ea typeface="+mn-lt"/>
                <a:cs typeface="+mn-lt"/>
              </a:rPr>
              <a:t> image size</a:t>
            </a:r>
          </a:p>
          <a:p>
            <a:r>
              <a:rPr lang="zh-TW" altLang="en-US" dirty="0" smtClean="0">
                <a:solidFill>
                  <a:srgbClr val="FF0000"/>
                </a:solidFill>
                <a:ea typeface="+mn-lt"/>
                <a:cs typeface="+mn-lt"/>
              </a:rPr>
              <a:t>Batch </a:t>
            </a:r>
            <a:r>
              <a:rPr lang="zh-TW" altLang="en-US" dirty="0">
                <a:solidFill>
                  <a:srgbClr val="FF0000"/>
                </a:solidFill>
                <a:ea typeface="+mn-lt"/>
                <a:cs typeface="+mn-lt"/>
              </a:rPr>
              <a:t>size：16</a:t>
            </a:r>
          </a:p>
        </p:txBody>
      </p:sp>
      <p:pic>
        <p:nvPicPr>
          <p:cNvPr id="14" name="圖片 14" descr="一張含有 方格花紋, 彩色 的圖片&#10;&#10;自動產生的描述">
            <a:extLst>
              <a:ext uri="{FF2B5EF4-FFF2-40B4-BE49-F238E27FC236}">
                <a16:creationId xmlns:a16="http://schemas.microsoft.com/office/drawing/2014/main" xmlns="" id="{78F4360E-DE81-48AD-A1A8-563F72C7D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513" y="1899249"/>
            <a:ext cx="2743200" cy="2743200"/>
          </a:xfrm>
          <a:prstGeom prst="rect">
            <a:avLst/>
          </a:prstGeom>
        </p:spPr>
      </p:pic>
      <p:pic>
        <p:nvPicPr>
          <p:cNvPr id="15" name="圖片 15" descr="一張含有 彩色 的圖片&#10;&#10;自動產生的描述">
            <a:extLst>
              <a:ext uri="{FF2B5EF4-FFF2-40B4-BE49-F238E27FC236}">
                <a16:creationId xmlns:a16="http://schemas.microsoft.com/office/drawing/2014/main" xmlns="" id="{548CDB09-D649-4671-951C-102196EBA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1798607"/>
            <a:ext cx="2743200" cy="2743200"/>
          </a:xfrm>
          <a:prstGeom prst="rect">
            <a:avLst/>
          </a:prstGeom>
        </p:spPr>
      </p:pic>
      <p:pic>
        <p:nvPicPr>
          <p:cNvPr id="16" name="圖片 16">
            <a:extLst>
              <a:ext uri="{FF2B5EF4-FFF2-40B4-BE49-F238E27FC236}">
                <a16:creationId xmlns:a16="http://schemas.microsoft.com/office/drawing/2014/main" xmlns="" id="{CA30918B-3644-41C5-AD4E-927CF7C85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8060" y="1798608"/>
            <a:ext cx="2743200" cy="27432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xmlns="" id="{4964DAC1-66B0-41AD-83E3-1AD7F18A898B}"/>
              </a:ext>
            </a:extLst>
          </p:cNvPr>
          <p:cNvSpPr txBox="1"/>
          <p:nvPr/>
        </p:nvSpPr>
        <p:spPr>
          <a:xfrm>
            <a:off x="88877" y="1717442"/>
            <a:ext cx="1198417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400">
                <a:solidFill>
                  <a:srgbClr val="0070C0"/>
                </a:solidFill>
                <a:ea typeface="新細明體"/>
              </a:rPr>
              <a:t>Image_size                  4x4                                       8x8                                       16x16                         </a:t>
            </a:r>
            <a:endParaRPr lang="zh-TW" altLang="en-US" sz="2400">
              <a:solidFill>
                <a:srgbClr val="0070C0"/>
              </a:solidFill>
            </a:endParaRPr>
          </a:p>
        </p:txBody>
      </p:sp>
      <p:sp>
        <p:nvSpPr>
          <p:cNvPr id="25" name="內容版面配置區 3">
            <a:extLst>
              <a:ext uri="{FF2B5EF4-FFF2-40B4-BE49-F238E27FC236}">
                <a16:creationId xmlns:a16="http://schemas.microsoft.com/office/drawing/2014/main" xmlns="" id="{000506D1-FE80-454F-9EAD-F92B26D83881}"/>
              </a:ext>
            </a:extLst>
          </p:cNvPr>
          <p:cNvSpPr txBox="1">
            <a:spLocks/>
          </p:cNvSpPr>
          <p:nvPr/>
        </p:nvSpPr>
        <p:spPr>
          <a:xfrm>
            <a:off x="-628" y="2774512"/>
            <a:ext cx="3948546" cy="3030015"/>
          </a:xfrm>
          <a:prstGeom prst="rect">
            <a:avLst/>
          </a:prstGeom>
        </p:spPr>
        <p:txBody>
          <a:bodyPr vert="horz" lIns="0" tIns="45720" rIns="0" bIns="45720" rtlCol="0" anchor="t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>
                <a:solidFill>
                  <a:srgbClr val="FF0000"/>
                </a:solidFill>
                <a:ea typeface="新細明體"/>
                <a:cs typeface="Calibri"/>
              </a:rPr>
              <a:t>Training sample：</a:t>
            </a:r>
            <a:endParaRPr lang="zh-TW"/>
          </a:p>
          <a:p>
            <a:r>
              <a:rPr lang="zh-TW" altLang="en-US">
                <a:solidFill>
                  <a:srgbClr val="FF0000"/>
                </a:solidFill>
                <a:ea typeface="新細明體"/>
                <a:cs typeface="Calibri"/>
              </a:rPr>
              <a:t>      400張</a:t>
            </a:r>
            <a:endParaRPr lang="zh-TW"/>
          </a:p>
          <a:p>
            <a:endParaRPr lang="zh-TW" altLang="en-US" dirty="0">
              <a:solidFill>
                <a:srgbClr val="FF0000"/>
              </a:solidFill>
              <a:ea typeface="新細明體"/>
              <a:cs typeface="+mn-lt"/>
            </a:endParaRPr>
          </a:p>
          <a:p>
            <a:endParaRPr lang="zh-TW" altLang="en-US" dirty="0">
              <a:solidFill>
                <a:srgbClr val="FF0000"/>
              </a:solidFill>
              <a:ea typeface="新細明體"/>
              <a:cs typeface="+mn-lt"/>
            </a:endParaRPr>
          </a:p>
          <a:p>
            <a:endParaRPr lang="zh-TW" altLang="en-US" dirty="0">
              <a:solidFill>
                <a:srgbClr val="FF0000"/>
              </a:solidFill>
              <a:ea typeface="新細明體"/>
              <a:cs typeface="+mn-lt"/>
            </a:endParaRPr>
          </a:p>
          <a:p>
            <a:endParaRPr lang="zh-TW" altLang="en-US" dirty="0">
              <a:solidFill>
                <a:srgbClr val="FF0000"/>
              </a:solidFill>
              <a:ea typeface="新細明體"/>
              <a:cs typeface="+mn-lt"/>
            </a:endParaRPr>
          </a:p>
          <a:p>
            <a:pPr>
              <a:buNone/>
            </a:pPr>
            <a:r>
              <a:rPr lang="en-US" altLang="zh-TW" dirty="0">
                <a:solidFill>
                  <a:srgbClr val="FF0000"/>
                </a:solidFill>
                <a:ea typeface="+mn-lt"/>
                <a:cs typeface="+mn-lt"/>
              </a:rPr>
              <a:t>      2000</a:t>
            </a:r>
            <a:r>
              <a:rPr lang="zh-TW">
                <a:solidFill>
                  <a:srgbClr val="FF0000"/>
                </a:solidFill>
                <a:ea typeface="+mn-lt"/>
                <a:cs typeface="+mn-lt"/>
              </a:rPr>
              <a:t>張</a:t>
            </a:r>
            <a:endParaRPr lang="en-US" altLang="zh-TW">
              <a:solidFill>
                <a:srgbClr val="FF0000"/>
              </a:solidFill>
              <a:ea typeface="+mn-lt"/>
              <a:cs typeface="+mn-lt"/>
            </a:endParaRPr>
          </a:p>
        </p:txBody>
      </p:sp>
      <p:pic>
        <p:nvPicPr>
          <p:cNvPr id="29" name="圖片 5" descr="一張含有 廣場 的圖片&#10;&#10;自動產生的描述">
            <a:extLst>
              <a:ext uri="{FF2B5EF4-FFF2-40B4-BE49-F238E27FC236}">
                <a16:creationId xmlns:a16="http://schemas.microsoft.com/office/drawing/2014/main" xmlns="" id="{9730E934-9A51-4845-A74F-ECAECE9FBC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5508" y="4296868"/>
            <a:ext cx="2743200" cy="2743200"/>
          </a:xfrm>
          <a:prstGeom prst="rect">
            <a:avLst/>
          </a:prstGeom>
        </p:spPr>
      </p:pic>
      <p:pic>
        <p:nvPicPr>
          <p:cNvPr id="31" name="圖片 6">
            <a:extLst>
              <a:ext uri="{FF2B5EF4-FFF2-40B4-BE49-F238E27FC236}">
                <a16:creationId xmlns:a16="http://schemas.microsoft.com/office/drawing/2014/main" xmlns="" id="{A8900C3B-D7C8-495D-9096-1D495CC05E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3084" y="429687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80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7">
            <a:extLst>
              <a:ext uri="{FF2B5EF4-FFF2-40B4-BE49-F238E27FC236}">
                <a16:creationId xmlns:a16="http://schemas.microsoft.com/office/drawing/2014/main" xmlns="" id="{EB940217-769D-4EDF-8E3E-1C4EE4F4D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798608"/>
            <a:ext cx="2743200" cy="2743200"/>
          </a:xfrm>
          <a:prstGeom prst="rect">
            <a:avLst/>
          </a:prstGeom>
        </p:spPr>
      </p:pic>
      <p:pic>
        <p:nvPicPr>
          <p:cNvPr id="7" name="圖片 7">
            <a:extLst>
              <a:ext uri="{FF2B5EF4-FFF2-40B4-BE49-F238E27FC236}">
                <a16:creationId xmlns:a16="http://schemas.microsoft.com/office/drawing/2014/main" xmlns="" id="{ABB39556-0363-470A-9FDE-D4C49D42A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886" y="4224983"/>
            <a:ext cx="2743200" cy="27432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Rockwell" charset="0"/>
                <a:ea typeface="Rockwell" charset="0"/>
                <a:cs typeface="Rockwell" charset="0"/>
              </a:rPr>
              <a:t>MY EXPERIMENT</a:t>
            </a:r>
            <a:endParaRPr kumimoji="1" lang="zh-TW" altLang="en-US" dirty="0"/>
          </a:p>
        </p:txBody>
      </p:sp>
      <p:pic>
        <p:nvPicPr>
          <p:cNvPr id="12" name="圖片 12">
            <a:extLst>
              <a:ext uri="{FF2B5EF4-FFF2-40B4-BE49-F238E27FC236}">
                <a16:creationId xmlns:a16="http://schemas.microsoft.com/office/drawing/2014/main" xmlns="" id="{F2030931-32CF-4CC0-B62F-24608C083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532" y="4228382"/>
            <a:ext cx="2743200" cy="2743200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63788" y="363298"/>
            <a:ext cx="4281056" cy="1280160"/>
          </a:xfrm>
        </p:spPr>
        <p:txBody>
          <a:bodyPr vert="horz" lIns="0" tIns="45720" rIns="0" bIns="45720" rtlCol="0" anchor="t">
            <a:normAutofit/>
          </a:bodyPr>
          <a:lstStyle/>
          <a:p>
            <a:endParaRPr lang="en-US" altLang="zh-TW" dirty="0">
              <a:solidFill>
                <a:srgbClr val="FF0000"/>
              </a:solidFill>
              <a:ea typeface="+mn-lt"/>
              <a:cs typeface="+mn-lt"/>
            </a:endParaRPr>
          </a:p>
          <a:p>
            <a:r>
              <a:rPr lang="zh-TW">
                <a:solidFill>
                  <a:srgbClr val="FF0000"/>
                </a:solidFill>
                <a:ea typeface="+mn-lt"/>
                <a:cs typeface="+mn-lt"/>
              </a:rPr>
              <a:t>Epochs：40 </a:t>
            </a:r>
            <a:r>
              <a:rPr lang="en-US" altLang="zh-TW" dirty="0">
                <a:solidFill>
                  <a:srgbClr val="FF0000"/>
                </a:solidFill>
                <a:ea typeface="+mn-lt"/>
                <a:cs typeface="+mn-lt"/>
              </a:rPr>
              <a:t>/</a:t>
            </a:r>
            <a:r>
              <a:rPr lang="zh-TW" dirty="0">
                <a:solidFill>
                  <a:srgbClr val="FF0000"/>
                </a:solidFill>
                <a:ea typeface="+mn-lt"/>
                <a:cs typeface="+mn-lt"/>
              </a:rPr>
              <a:t> </a:t>
            </a:r>
            <a:r>
              <a:rPr lang="en-US" altLang="zh-TW" dirty="0">
                <a:solidFill>
                  <a:srgbClr val="FF0000"/>
                </a:solidFill>
                <a:ea typeface="+mn-lt"/>
                <a:cs typeface="+mn-lt"/>
              </a:rPr>
              <a:t>each</a:t>
            </a:r>
            <a:r>
              <a:rPr lang="zh-TW">
                <a:solidFill>
                  <a:srgbClr val="FF0000"/>
                </a:solidFill>
                <a:ea typeface="+mn-lt"/>
                <a:cs typeface="+mn-lt"/>
              </a:rPr>
              <a:t> image size</a:t>
            </a:r>
            <a:endParaRPr lang="en-US" altLang="zh-TW" dirty="0">
              <a:solidFill>
                <a:srgbClr val="FF0000"/>
              </a:solidFill>
              <a:ea typeface="+mn-lt"/>
              <a:cs typeface="+mn-lt"/>
            </a:endParaRPr>
          </a:p>
          <a:p>
            <a:r>
              <a:rPr lang="zh-TW">
                <a:solidFill>
                  <a:srgbClr val="FF0000"/>
                </a:solidFill>
                <a:ea typeface="+mn-lt"/>
                <a:cs typeface="+mn-lt"/>
              </a:rPr>
              <a:t>Batch size：16</a:t>
            </a:r>
            <a:endParaRPr lang="zh-TW">
              <a:solidFill>
                <a:srgbClr val="FF0000"/>
              </a:solidFill>
            </a:endParaRPr>
          </a:p>
        </p:txBody>
      </p:sp>
      <p:pic>
        <p:nvPicPr>
          <p:cNvPr id="13" name="圖片 13">
            <a:extLst>
              <a:ext uri="{FF2B5EF4-FFF2-40B4-BE49-F238E27FC236}">
                <a16:creationId xmlns:a16="http://schemas.microsoft.com/office/drawing/2014/main" xmlns="" id="{867558C0-48F8-4DBA-B428-83D619088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1192" y="4228382"/>
            <a:ext cx="2743200" cy="2743200"/>
          </a:xfrm>
          <a:prstGeom prst="rect">
            <a:avLst/>
          </a:prstGeom>
        </p:spPr>
      </p:pic>
      <p:pic>
        <p:nvPicPr>
          <p:cNvPr id="15" name="圖片 22">
            <a:extLst>
              <a:ext uri="{FF2B5EF4-FFF2-40B4-BE49-F238E27FC236}">
                <a16:creationId xmlns:a16="http://schemas.microsoft.com/office/drawing/2014/main" xmlns="" id="{5FA3502E-CBC3-4638-B52F-AC5432F541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7532" y="1856118"/>
            <a:ext cx="2743200" cy="2743200"/>
          </a:xfrm>
          <a:prstGeom prst="rect">
            <a:avLst/>
          </a:prstGeom>
        </p:spPr>
      </p:pic>
      <p:pic>
        <p:nvPicPr>
          <p:cNvPr id="17" name="圖片 23">
            <a:extLst>
              <a:ext uri="{FF2B5EF4-FFF2-40B4-BE49-F238E27FC236}">
                <a16:creationId xmlns:a16="http://schemas.microsoft.com/office/drawing/2014/main" xmlns="" id="{5C322C9A-5D24-46C3-B3A9-4085931DD9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1192" y="1856117"/>
            <a:ext cx="2743200" cy="27432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24C818CC-FEFB-4674-9D55-2BFCB13541C0}"/>
              </a:ext>
            </a:extLst>
          </p:cNvPr>
          <p:cNvSpPr txBox="1"/>
          <p:nvPr/>
        </p:nvSpPr>
        <p:spPr>
          <a:xfrm>
            <a:off x="2576160" y="1731818"/>
            <a:ext cx="1198417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400" dirty="0">
                <a:solidFill>
                  <a:srgbClr val="0070C0"/>
                </a:solidFill>
                <a:ea typeface="新細明體"/>
              </a:rPr>
              <a:t> </a:t>
            </a:r>
            <a:r>
              <a:rPr lang="zh-TW" sz="2400">
                <a:solidFill>
                  <a:srgbClr val="0070C0"/>
                </a:solidFill>
                <a:ea typeface="+mn-lt"/>
                <a:cs typeface="+mn-lt"/>
              </a:rPr>
              <a:t>32x32</a:t>
            </a:r>
            <a:r>
              <a:rPr lang="zh-TW" altLang="en-US" sz="2400">
                <a:solidFill>
                  <a:srgbClr val="0070C0"/>
                </a:solidFill>
                <a:ea typeface="新細明體"/>
              </a:rPr>
              <a:t>                                 </a:t>
            </a:r>
            <a:r>
              <a:rPr lang="zh-TW" altLang="en-US" sz="2400">
                <a:solidFill>
                  <a:srgbClr val="0070C0"/>
                </a:solidFill>
                <a:ea typeface="新細明體"/>
                <a:cs typeface="+mn-lt"/>
              </a:rPr>
              <a:t> </a:t>
            </a:r>
            <a:r>
              <a:rPr lang="zh-TW" sz="2400">
                <a:solidFill>
                  <a:srgbClr val="0070C0"/>
                </a:solidFill>
                <a:ea typeface="+mn-lt"/>
                <a:cs typeface="+mn-lt"/>
              </a:rPr>
              <a:t>64x64</a:t>
            </a:r>
            <a:r>
              <a:rPr lang="zh-TW" altLang="en-US" sz="2400">
                <a:solidFill>
                  <a:srgbClr val="0070C0"/>
                </a:solidFill>
                <a:ea typeface="新細明體"/>
              </a:rPr>
              <a:t>                                  128x128                    </a:t>
            </a:r>
            <a:endParaRPr lang="zh-TW" altLang="en-US" sz="2400">
              <a:solidFill>
                <a:srgbClr val="0070C0"/>
              </a:solidFill>
              <a:ea typeface="新細明體"/>
              <a:cs typeface="Calibri"/>
            </a:endParaRPr>
          </a:p>
        </p:txBody>
      </p:sp>
      <p:sp>
        <p:nvSpPr>
          <p:cNvPr id="21" name="內容版面配置區 3">
            <a:extLst>
              <a:ext uri="{FF2B5EF4-FFF2-40B4-BE49-F238E27FC236}">
                <a16:creationId xmlns:a16="http://schemas.microsoft.com/office/drawing/2014/main" xmlns="" id="{F9B231B7-0F58-4CC0-A4E8-41EC1C838A9C}"/>
              </a:ext>
            </a:extLst>
          </p:cNvPr>
          <p:cNvSpPr txBox="1">
            <a:spLocks/>
          </p:cNvSpPr>
          <p:nvPr/>
        </p:nvSpPr>
        <p:spPr>
          <a:xfrm>
            <a:off x="-628" y="2774512"/>
            <a:ext cx="3948546" cy="3030015"/>
          </a:xfrm>
          <a:prstGeom prst="rect">
            <a:avLst/>
          </a:prstGeom>
        </p:spPr>
        <p:txBody>
          <a:bodyPr vert="horz" lIns="0" tIns="45720" rIns="0" bIns="45720" rtlCol="0" anchor="t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>
                <a:solidFill>
                  <a:srgbClr val="FF0000"/>
                </a:solidFill>
                <a:ea typeface="新細明體"/>
                <a:cs typeface="Calibri"/>
              </a:rPr>
              <a:t>Training sample：</a:t>
            </a:r>
            <a:endParaRPr lang="zh-TW"/>
          </a:p>
          <a:p>
            <a:r>
              <a:rPr lang="zh-TW" altLang="en-US">
                <a:solidFill>
                  <a:srgbClr val="FF0000"/>
                </a:solidFill>
                <a:ea typeface="新細明體"/>
                <a:cs typeface="Calibri"/>
              </a:rPr>
              <a:t>      400張</a:t>
            </a:r>
            <a:endParaRPr lang="zh-TW"/>
          </a:p>
          <a:p>
            <a:endParaRPr lang="zh-TW" altLang="en-US" dirty="0">
              <a:solidFill>
                <a:srgbClr val="FF0000"/>
              </a:solidFill>
              <a:ea typeface="新細明體"/>
              <a:cs typeface="+mn-lt"/>
            </a:endParaRPr>
          </a:p>
          <a:p>
            <a:endParaRPr lang="zh-TW" altLang="en-US" dirty="0">
              <a:solidFill>
                <a:srgbClr val="FF0000"/>
              </a:solidFill>
              <a:ea typeface="新細明體"/>
              <a:cs typeface="+mn-lt"/>
            </a:endParaRPr>
          </a:p>
          <a:p>
            <a:endParaRPr lang="zh-TW" altLang="en-US" dirty="0">
              <a:solidFill>
                <a:srgbClr val="FF0000"/>
              </a:solidFill>
              <a:ea typeface="新細明體"/>
              <a:cs typeface="+mn-lt"/>
            </a:endParaRPr>
          </a:p>
          <a:p>
            <a:endParaRPr lang="zh-TW" altLang="en-US" dirty="0">
              <a:solidFill>
                <a:srgbClr val="FF0000"/>
              </a:solidFill>
              <a:ea typeface="新細明體"/>
              <a:cs typeface="+mn-lt"/>
            </a:endParaRPr>
          </a:p>
          <a:p>
            <a:pPr>
              <a:buNone/>
            </a:pPr>
            <a:r>
              <a:rPr lang="en-US" altLang="zh-TW" dirty="0">
                <a:solidFill>
                  <a:srgbClr val="FF0000"/>
                </a:solidFill>
                <a:ea typeface="+mn-lt"/>
                <a:cs typeface="+mn-lt"/>
              </a:rPr>
              <a:t>      2000</a:t>
            </a:r>
            <a:r>
              <a:rPr lang="zh-TW">
                <a:solidFill>
                  <a:srgbClr val="FF0000"/>
                </a:solidFill>
                <a:ea typeface="+mn-lt"/>
                <a:cs typeface="+mn-lt"/>
              </a:rPr>
              <a:t>張</a:t>
            </a:r>
            <a:endParaRPr lang="en-US" altLang="zh-TW">
              <a:solidFill>
                <a:srgbClr val="FF0000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079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kumimoji="1" lang="en-US" sz="4000" spc="0" dirty="0">
                <a:latin typeface="Rockwell"/>
              </a:rPr>
              <a:t>MY EXPERIMENT</a:t>
            </a:r>
            <a:endParaRPr lang="zh-TW" altLang="en-US" dirty="0"/>
          </a:p>
        </p:txBody>
      </p:sp>
      <p:pic>
        <p:nvPicPr>
          <p:cNvPr id="2" name="圖片 3" descr="一張含有 彩色, 色彩 的圖片&#10;&#10;自動產生的描述">
            <a:extLst>
              <a:ext uri="{FF2B5EF4-FFF2-40B4-BE49-F238E27FC236}">
                <a16:creationId xmlns:a16="http://schemas.microsoft.com/office/drawing/2014/main" xmlns="" id="{BE96DA17-E578-498B-AB49-17795B8C9D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1399" y="2535846"/>
            <a:ext cx="3450162" cy="3405134"/>
          </a:xfrm>
        </p:spPr>
      </p:pic>
      <p:pic>
        <p:nvPicPr>
          <p:cNvPr id="4" name="圖片 5" descr="一張含有 文字, 擺姿勢, 差異, 彩色 的圖片&#10;&#10;自動產生的描述">
            <a:extLst>
              <a:ext uri="{FF2B5EF4-FFF2-40B4-BE49-F238E27FC236}">
                <a16:creationId xmlns:a16="http://schemas.microsoft.com/office/drawing/2014/main" xmlns="" id="{791C5A13-F2AB-47AD-8082-6AB246EF3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24" y="2472018"/>
            <a:ext cx="3562708" cy="3466721"/>
          </a:xfrm>
          <a:prstGeom prst="rect">
            <a:avLst/>
          </a:prstGeom>
        </p:spPr>
      </p:pic>
      <p:pic>
        <p:nvPicPr>
          <p:cNvPr id="7" name="圖片 7" descr="一張含有 室內 的圖片&#10;&#10;自動產生的描述">
            <a:extLst>
              <a:ext uri="{FF2B5EF4-FFF2-40B4-BE49-F238E27FC236}">
                <a16:creationId xmlns:a16="http://schemas.microsoft.com/office/drawing/2014/main" xmlns="" id="{4BC83185-B134-48C1-A005-D4D4E5F5F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6853" y="2476399"/>
            <a:ext cx="3562709" cy="345795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xmlns="" id="{EAE082D6-76F7-4286-A3BC-69F7FFB9A77E}"/>
              </a:ext>
            </a:extLst>
          </p:cNvPr>
          <p:cNvSpPr txBox="1"/>
          <p:nvPr/>
        </p:nvSpPr>
        <p:spPr>
          <a:xfrm>
            <a:off x="1345721" y="1719533"/>
            <a:ext cx="1105331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400" dirty="0">
                <a:ea typeface="新細明體"/>
              </a:rPr>
              <a:t>            </a:t>
            </a:r>
            <a:r>
              <a:rPr lang="zh-TW" altLang="en-US" sz="2400">
                <a:ea typeface="新細明體"/>
                <a:cs typeface="+mn-lt"/>
              </a:rPr>
              <a:t>                          </a:t>
            </a:r>
            <a:r>
              <a:rPr lang="zh-TW" sz="2400">
                <a:ea typeface="+mn-lt"/>
                <a:cs typeface="+mn-lt"/>
              </a:rPr>
              <a:t>fake images from the last epoch</a:t>
            </a:r>
            <a:r>
              <a:rPr lang="zh-TW" altLang="en-US" sz="2400">
                <a:ea typeface="+mn-lt"/>
                <a:cs typeface="+mn-lt"/>
              </a:rPr>
              <a:t>   </a:t>
            </a:r>
            <a:r>
              <a:rPr lang="en-US" altLang="en-US" sz="2400" dirty="0">
                <a:ea typeface="+mn-lt"/>
                <a:cs typeface="+mn-lt"/>
              </a:rPr>
              <a:t>f</a:t>
            </a:r>
            <a:r>
              <a:rPr lang="zh-TW" sz="2400">
                <a:ea typeface="+mn-lt"/>
                <a:cs typeface="+mn-lt"/>
              </a:rPr>
              <a:t>ake images from the last epoch</a:t>
            </a:r>
          </a:p>
          <a:p>
            <a:r>
              <a:rPr lang="en-US" altLang="zh-TW" sz="2400" dirty="0">
                <a:ea typeface="+mn-lt"/>
                <a:cs typeface="+mn-lt"/>
              </a:rPr>
              <a:t>Real</a:t>
            </a:r>
            <a:r>
              <a:rPr lang="zh-TW" altLang="en-US" sz="2400" dirty="0">
                <a:ea typeface="+mn-lt"/>
                <a:cs typeface="+mn-lt"/>
              </a:rPr>
              <a:t> </a:t>
            </a:r>
            <a:r>
              <a:rPr lang="en-US" altLang="zh-TW" sz="2400" dirty="0">
                <a:ea typeface="+mn-lt"/>
                <a:cs typeface="+mn-lt"/>
              </a:rPr>
              <a:t>images</a:t>
            </a:r>
            <a:r>
              <a:rPr lang="zh-TW" sz="2400" dirty="0">
                <a:ea typeface="新細明體"/>
                <a:cs typeface="Calibri"/>
              </a:rPr>
              <a:t> </a:t>
            </a:r>
            <a:r>
              <a:rPr lang="zh-TW" altLang="en-US" sz="2400" dirty="0">
                <a:ea typeface="新細明體"/>
                <a:cs typeface="Calibri"/>
              </a:rPr>
              <a:t> </a:t>
            </a:r>
            <a:r>
              <a:rPr lang="zh-TW" sz="2400" dirty="0">
                <a:ea typeface="新細明體"/>
                <a:cs typeface="Calibri"/>
              </a:rPr>
              <a:t>                                 </a:t>
            </a:r>
            <a:r>
              <a:rPr lang="en-US" altLang="zh-TW" sz="2400" dirty="0">
                <a:solidFill>
                  <a:srgbClr val="FF0000"/>
                </a:solidFill>
                <a:ea typeface="新細明體"/>
                <a:cs typeface="Calibri"/>
              </a:rPr>
              <a:t>Samples = 400 </a:t>
            </a:r>
            <a:r>
              <a:rPr lang="en-US" altLang="zh-TW" sz="2400" dirty="0">
                <a:ea typeface="新細明體"/>
                <a:cs typeface="Calibri"/>
              </a:rPr>
              <a:t>                             </a:t>
            </a:r>
            <a:r>
              <a:rPr lang="en-US" sz="2400" dirty="0">
                <a:solidFill>
                  <a:srgbClr val="FF0000"/>
                </a:solidFill>
                <a:ea typeface="+mn-lt"/>
                <a:cs typeface="+mn-lt"/>
              </a:rPr>
              <a:t>Samples = 2000</a:t>
            </a:r>
            <a:endParaRPr lang="zh-TW" sz="2400">
              <a:solidFill>
                <a:srgbClr val="FF0000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9736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/>
              <a:t>Content</a:t>
            </a:r>
            <a:endParaRPr kumimoji="1"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SzPct val="70000"/>
              <a:buFont typeface="Wingdings" charset="2"/>
              <a:buChar char="n"/>
            </a:pPr>
            <a:r>
              <a:rPr kumimoji="1" lang="en-US" altLang="zh-TW" sz="2400" dirty="0">
                <a:latin typeface="Rockwell" charset="0"/>
                <a:ea typeface="Rockwell" charset="0"/>
                <a:cs typeface="Rockwell" charset="0"/>
              </a:rPr>
              <a:t> INTRODUCTION</a:t>
            </a:r>
          </a:p>
          <a:p>
            <a:pPr lvl="1">
              <a:buSzPct val="70000"/>
              <a:buFont typeface="Wingdings" charset="2"/>
              <a:buChar char="n"/>
            </a:pPr>
            <a:r>
              <a:rPr kumimoji="1" lang="en-US" altLang="zh-TW" sz="2000" dirty="0">
                <a:latin typeface="Rockwell" charset="0"/>
                <a:ea typeface="Rockwell" charset="0"/>
                <a:cs typeface="Rockwell" charset="0"/>
              </a:rPr>
              <a:t>GAN &amp; PROGAN</a:t>
            </a:r>
          </a:p>
          <a:p>
            <a:pPr lvl="1">
              <a:buSzPct val="70000"/>
              <a:buFont typeface="Wingdings" charset="2"/>
              <a:buChar char="n"/>
            </a:pPr>
            <a:r>
              <a:rPr kumimoji="1" lang="en-US" altLang="zh-TW" sz="2000" dirty="0">
                <a:latin typeface="Rockwell" charset="0"/>
                <a:ea typeface="Rockwell" charset="0"/>
                <a:cs typeface="Rockwell" charset="0"/>
              </a:rPr>
              <a:t>PURPOSE</a:t>
            </a:r>
          </a:p>
          <a:p>
            <a:pPr>
              <a:buSzPct val="70000"/>
              <a:buFont typeface="Wingdings" charset="2"/>
              <a:buChar char="n"/>
            </a:pPr>
            <a:r>
              <a:rPr kumimoji="1" lang="en-US" altLang="zh-TW" sz="2200" dirty="0">
                <a:latin typeface="Rockwell" charset="0"/>
                <a:ea typeface="Rockwell" charset="0"/>
                <a:cs typeface="Rockwell" charset="0"/>
              </a:rPr>
              <a:t> MODEL</a:t>
            </a:r>
          </a:p>
          <a:p>
            <a:pPr lvl="1">
              <a:buSzPct val="70000"/>
              <a:buFont typeface="Wingdings" charset="2"/>
              <a:buChar char="n"/>
            </a:pPr>
            <a:r>
              <a:rPr kumimoji="1" lang="en-US" altLang="zh-TW" dirty="0">
                <a:latin typeface="Rockwell" charset="0"/>
                <a:ea typeface="Rockwell" charset="0"/>
                <a:cs typeface="Rockwell" charset="0"/>
              </a:rPr>
              <a:t>ARCHITECTURE</a:t>
            </a:r>
          </a:p>
          <a:p>
            <a:pPr lvl="1">
              <a:buSzPct val="70000"/>
              <a:buFont typeface="Wingdings" charset="2"/>
              <a:buChar char="n"/>
            </a:pPr>
            <a:r>
              <a:rPr kumimoji="1" lang="en-US" altLang="zh-TW" dirty="0">
                <a:latin typeface="Rockwell" charset="0"/>
                <a:ea typeface="Rockwell" charset="0"/>
                <a:cs typeface="Rockwell" charset="0"/>
              </a:rPr>
              <a:t>EQUALIZED LEARNING RATE</a:t>
            </a:r>
          </a:p>
          <a:p>
            <a:pPr lvl="1">
              <a:buSzPct val="70000"/>
              <a:buFont typeface="Wingdings" charset="2"/>
              <a:buChar char="n"/>
            </a:pPr>
            <a:r>
              <a:rPr kumimoji="1" lang="en-US" altLang="zh-TW" dirty="0">
                <a:latin typeface="Rockwell" charset="0"/>
                <a:ea typeface="Rockwell" charset="0"/>
                <a:cs typeface="Rockwell" charset="0"/>
              </a:rPr>
              <a:t>PIXEL NORMALIZATION</a:t>
            </a:r>
          </a:p>
          <a:p>
            <a:pPr lvl="1">
              <a:buSzPct val="70000"/>
              <a:buFont typeface="Wingdings" charset="2"/>
              <a:buChar char="n"/>
            </a:pPr>
            <a:r>
              <a:rPr kumimoji="1" lang="en-US" altLang="zh-TW" dirty="0">
                <a:latin typeface="Rockwell" charset="0"/>
                <a:ea typeface="Rockwell" charset="0"/>
                <a:cs typeface="Rockwell" charset="0"/>
              </a:rPr>
              <a:t>MULTI-SCALE STATISTICAL SIMILARITY</a:t>
            </a:r>
          </a:p>
          <a:p>
            <a:pPr>
              <a:buSzPct val="70000"/>
              <a:buFont typeface="Wingdings" charset="2"/>
              <a:buChar char="n"/>
            </a:pPr>
            <a:r>
              <a:rPr kumimoji="1" lang="en-US" altLang="zh-TW" dirty="0">
                <a:latin typeface="Rockwell" charset="0"/>
                <a:ea typeface="Rockwell" charset="0"/>
                <a:cs typeface="Rockwell" charset="0"/>
              </a:rPr>
              <a:t> EXPERIMENTAL RESULT</a:t>
            </a:r>
          </a:p>
          <a:p>
            <a:pPr>
              <a:buSzPct val="70000"/>
              <a:buFont typeface="Wingdings" charset="2"/>
              <a:buChar char="n"/>
            </a:pPr>
            <a:r>
              <a:rPr kumimoji="1" lang="en-US" altLang="zh-TW" dirty="0">
                <a:latin typeface="Rockwell" charset="0"/>
                <a:ea typeface="Rockwell" charset="0"/>
                <a:cs typeface="Rockwell" charset="0"/>
              </a:rPr>
              <a:t>MY EXPERIMENT</a:t>
            </a:r>
          </a:p>
          <a:p>
            <a:pPr>
              <a:buSzPct val="70000"/>
              <a:buFont typeface="Wingdings" charset="2"/>
              <a:buChar char="n"/>
            </a:pPr>
            <a:endParaRPr kumimoji="1" lang="en-US" altLang="zh-TW" dirty="0">
              <a:latin typeface="Rockwell" charset="0"/>
              <a:ea typeface="Rockwell" charset="0"/>
              <a:cs typeface="Rockwell" charset="0"/>
            </a:endParaRPr>
          </a:p>
          <a:p>
            <a:pPr lvl="1">
              <a:buSzPct val="70000"/>
              <a:buFont typeface="Wingdings" charset="2"/>
              <a:buChar char="n"/>
            </a:pPr>
            <a:endParaRPr kumimoji="1" lang="en-US" altLang="zh-TW" dirty="0">
              <a:latin typeface="Rockwell" charset="0"/>
              <a:ea typeface="Rockwell" charset="0"/>
              <a:cs typeface="Rockwell" charset="0"/>
            </a:endParaRPr>
          </a:p>
          <a:p>
            <a:pPr lvl="1">
              <a:buSzPct val="70000"/>
              <a:buFont typeface="Wingdings" charset="2"/>
              <a:buChar char="n"/>
            </a:pPr>
            <a:endParaRPr kumimoji="1" lang="en-US" altLang="zh-TW" sz="2200" dirty="0">
              <a:latin typeface="Rockwell" charset="0"/>
              <a:ea typeface="Rockwell" charset="0"/>
              <a:cs typeface="Rockwel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27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465068" cy="1450757"/>
          </a:xfrm>
        </p:spPr>
        <p:txBody>
          <a:bodyPr>
            <a:normAutofit/>
          </a:bodyPr>
          <a:lstStyle/>
          <a:p>
            <a:pPr marL="384048" marR="0" lvl="1" indent="-182880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tabLst/>
              <a:defRPr/>
            </a:pPr>
            <a:r>
              <a:rPr kumimoji="1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Rockwell" charset="0"/>
                <a:ea typeface="Rockwell" charset="0"/>
                <a:cs typeface="Rockwell" charset="0"/>
              </a:rPr>
              <a:t>GAN</a:t>
            </a:r>
            <a:endParaRPr kumimoji="1" lang="zh-TW" altLang="en-US" sz="4400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4" y="1846263"/>
            <a:ext cx="8784317" cy="4022725"/>
          </a:xfrm>
        </p:spPr>
      </p:pic>
    </p:spTree>
    <p:extLst>
      <p:ext uri="{BB962C8B-B14F-4D97-AF65-F5344CB8AC3E}">
        <p14:creationId xmlns:p14="http://schemas.microsoft.com/office/powerpoint/2010/main" val="100899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spc="0" dirty="0">
                <a:solidFill>
                  <a:srgbClr val="000000">
                    <a:lumMod val="75000"/>
                    <a:lumOff val="25000"/>
                  </a:srgbClr>
                </a:solidFill>
                <a:latin typeface="Rockwell" charset="0"/>
                <a:ea typeface="Rockwell" charset="0"/>
                <a:cs typeface="Rockwell" charset="0"/>
              </a:rPr>
              <a:t>PROGRESSIVE GROWING OF GANS (PROGAN) 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054" y="1846263"/>
            <a:ext cx="6626217" cy="4022725"/>
          </a:xfrm>
        </p:spPr>
      </p:pic>
    </p:spTree>
    <p:extLst>
      <p:ext uri="{BB962C8B-B14F-4D97-AF65-F5344CB8AC3E}">
        <p14:creationId xmlns:p14="http://schemas.microsoft.com/office/powerpoint/2010/main" val="140965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86035" y="5564353"/>
            <a:ext cx="3705948" cy="34041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zh-TW" dirty="0">
                <a:solidFill>
                  <a:srgbClr val="0070C0"/>
                </a:solidFill>
                <a:latin typeface="Rockwell" charset="0"/>
                <a:ea typeface="Rockwell" charset="0"/>
                <a:cs typeface="Rockwell" charset="0"/>
              </a:rPr>
              <a:t>Generates high-quality images</a:t>
            </a:r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84048" marR="0" lvl="1" indent="-182880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tabLst/>
              <a:defRPr/>
            </a:pPr>
            <a:r>
              <a:rPr kumimoji="1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Rockwell" charset="0"/>
                <a:ea typeface="Rockwell" charset="0"/>
                <a:cs typeface="Rockwell" charset="0"/>
              </a:rPr>
              <a:t>PURPOSE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415" y="2760717"/>
            <a:ext cx="4687922" cy="236132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621" y="2114158"/>
            <a:ext cx="3632783" cy="3546834"/>
          </a:xfrm>
          <a:prstGeom prst="rect">
            <a:avLst/>
          </a:prstGeom>
        </p:spPr>
      </p:pic>
      <p:sp>
        <p:nvSpPr>
          <p:cNvPr id="9" name="內容版面配置區 2"/>
          <p:cNvSpPr txBox="1">
            <a:spLocks/>
          </p:cNvSpPr>
          <p:nvPr/>
        </p:nvSpPr>
        <p:spPr>
          <a:xfrm>
            <a:off x="7430810" y="5831199"/>
            <a:ext cx="3036439" cy="368584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TW" dirty="0">
                <a:solidFill>
                  <a:srgbClr val="0070C0"/>
                </a:solidFill>
                <a:latin typeface="Rockwell" charset="0"/>
                <a:ea typeface="Rockwell" charset="0"/>
                <a:cs typeface="Rockwell" charset="0"/>
              </a:rPr>
              <a:t>Speeds up training time</a:t>
            </a:r>
          </a:p>
          <a:p>
            <a:pPr marL="457200" indent="-457200">
              <a:buFont typeface="+mj-lt"/>
              <a:buAutoNum type="arabicPeriod"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084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kumimoji="1" lang="en-US" altLang="zh-TW" sz="4000" spc="0" dirty="0">
                <a:solidFill>
                  <a:srgbClr val="000000">
                    <a:lumMod val="75000"/>
                    <a:lumOff val="25000"/>
                  </a:srgbClr>
                </a:solidFill>
                <a:latin typeface="Rockwell" charset="0"/>
                <a:ea typeface="Rockwell" charset="0"/>
                <a:cs typeface="Rockwell" charset="0"/>
              </a:rPr>
              <a:t>ARCHITECTURE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828944" y="2890129"/>
            <a:ext cx="713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Z</a:t>
            </a:r>
          </a:p>
          <a:p>
            <a:r>
              <a:rPr kumimoji="1" lang="en-US" altLang="zh-TW" dirty="0"/>
              <a:t>(1x1)</a:t>
            </a:r>
            <a:endParaRPr kumimoji="1" lang="zh-TW" altLang="en-US" dirty="0"/>
          </a:p>
          <a:p>
            <a:endParaRPr kumimoji="1" lang="zh-TW" altLang="en-US" dirty="0"/>
          </a:p>
        </p:txBody>
      </p:sp>
      <p:cxnSp>
        <p:nvCxnSpPr>
          <p:cNvPr id="8" name="直線箭頭接點 7"/>
          <p:cNvCxnSpPr/>
          <p:nvPr/>
        </p:nvCxnSpPr>
        <p:spPr>
          <a:xfrm>
            <a:off x="2220686" y="3068543"/>
            <a:ext cx="492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圓角矩形 8"/>
          <p:cNvSpPr/>
          <p:nvPr/>
        </p:nvSpPr>
        <p:spPr>
          <a:xfrm>
            <a:off x="2713055" y="2762068"/>
            <a:ext cx="1336431" cy="61294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Generator</a:t>
            </a:r>
          </a:p>
        </p:txBody>
      </p:sp>
      <p:cxnSp>
        <p:nvCxnSpPr>
          <p:cNvPr id="10" name="直線箭頭接點 9"/>
          <p:cNvCxnSpPr/>
          <p:nvPr/>
        </p:nvCxnSpPr>
        <p:spPr>
          <a:xfrm>
            <a:off x="4049486" y="3068542"/>
            <a:ext cx="492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橢圓 10"/>
          <p:cNvSpPr/>
          <p:nvPr/>
        </p:nvSpPr>
        <p:spPr>
          <a:xfrm>
            <a:off x="4541855" y="2980561"/>
            <a:ext cx="170822" cy="17841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2" name="直線箭頭接點 11"/>
          <p:cNvCxnSpPr/>
          <p:nvPr/>
        </p:nvCxnSpPr>
        <p:spPr>
          <a:xfrm>
            <a:off x="4049486" y="2430641"/>
            <a:ext cx="492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橢圓 12"/>
          <p:cNvSpPr/>
          <p:nvPr/>
        </p:nvSpPr>
        <p:spPr>
          <a:xfrm>
            <a:off x="4541855" y="2342660"/>
            <a:ext cx="170822" cy="17841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箭頭接點 14"/>
          <p:cNvCxnSpPr>
            <a:stCxn id="11" idx="6"/>
          </p:cNvCxnSpPr>
          <p:nvPr/>
        </p:nvCxnSpPr>
        <p:spPr>
          <a:xfrm flipV="1">
            <a:off x="4712677" y="2762068"/>
            <a:ext cx="472273" cy="307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橢圓 15"/>
          <p:cNvSpPr/>
          <p:nvPr/>
        </p:nvSpPr>
        <p:spPr>
          <a:xfrm>
            <a:off x="5184950" y="2654102"/>
            <a:ext cx="170822" cy="17841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2888901" y="2401099"/>
            <a:ext cx="1552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Real image</a:t>
            </a:r>
            <a:endParaRPr kumimoji="1" lang="zh-TW" altLang="en-US" sz="1400" dirty="0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307" y="2061915"/>
            <a:ext cx="346059" cy="346059"/>
          </a:xfrm>
          <a:prstGeom prst="rect">
            <a:avLst/>
          </a:prstGeom>
        </p:spPr>
      </p:pic>
      <p:cxnSp>
        <p:nvCxnSpPr>
          <p:cNvPr id="19" name="直線箭頭接點 18"/>
          <p:cNvCxnSpPr>
            <a:endCxn id="20" idx="1"/>
          </p:cNvCxnSpPr>
          <p:nvPr/>
        </p:nvCxnSpPr>
        <p:spPr>
          <a:xfrm flipV="1">
            <a:off x="5355772" y="2727297"/>
            <a:ext cx="713290" cy="10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圓角矩形 19"/>
          <p:cNvSpPr/>
          <p:nvPr/>
        </p:nvSpPr>
        <p:spPr>
          <a:xfrm>
            <a:off x="6069062" y="2420822"/>
            <a:ext cx="1657978" cy="612949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/>
              <a:t>Discriminator</a:t>
            </a:r>
            <a:endParaRPr kumimoji="1" lang="en-US" altLang="zh-TW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4968002" y="2300383"/>
            <a:ext cx="834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/>
              <a:t>X (4x4)</a:t>
            </a:r>
            <a:endParaRPr kumimoji="1" lang="zh-TW" altLang="en-US" sz="16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8773885" y="2569808"/>
            <a:ext cx="691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/>
              <a:t>D(X)</a:t>
            </a:r>
            <a:endParaRPr kumimoji="1" lang="zh-TW" altLang="en-US" dirty="0"/>
          </a:p>
        </p:txBody>
      </p:sp>
      <p:cxnSp>
        <p:nvCxnSpPr>
          <p:cNvPr id="23" name="直線箭頭接點 22"/>
          <p:cNvCxnSpPr/>
          <p:nvPr/>
        </p:nvCxnSpPr>
        <p:spPr>
          <a:xfrm flipV="1">
            <a:off x="7737231" y="2727297"/>
            <a:ext cx="864158" cy="4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61684" y="5271901"/>
            <a:ext cx="432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/>
              <a:t>Z</a:t>
            </a:r>
            <a:endParaRPr kumimoji="1" lang="zh-TW" altLang="en-US" dirty="0"/>
          </a:p>
        </p:txBody>
      </p:sp>
      <p:cxnSp>
        <p:nvCxnSpPr>
          <p:cNvPr id="27" name="直線箭頭接點 26"/>
          <p:cNvCxnSpPr/>
          <p:nvPr/>
        </p:nvCxnSpPr>
        <p:spPr>
          <a:xfrm>
            <a:off x="626248" y="5456567"/>
            <a:ext cx="492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圓角矩形 27"/>
          <p:cNvSpPr/>
          <p:nvPr/>
        </p:nvSpPr>
        <p:spPr>
          <a:xfrm>
            <a:off x="1167141" y="5181227"/>
            <a:ext cx="1232875" cy="55068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Generator</a:t>
            </a:r>
          </a:p>
        </p:txBody>
      </p:sp>
      <p:cxnSp>
        <p:nvCxnSpPr>
          <p:cNvPr id="29" name="直線箭頭接點 28"/>
          <p:cNvCxnSpPr/>
          <p:nvPr/>
        </p:nvCxnSpPr>
        <p:spPr>
          <a:xfrm>
            <a:off x="4209169" y="5510675"/>
            <a:ext cx="492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橢圓 29"/>
          <p:cNvSpPr/>
          <p:nvPr/>
        </p:nvSpPr>
        <p:spPr>
          <a:xfrm>
            <a:off x="4697955" y="5414353"/>
            <a:ext cx="170822" cy="17841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1" name="直線箭頭接點 30"/>
          <p:cNvCxnSpPr/>
          <p:nvPr/>
        </p:nvCxnSpPr>
        <p:spPr>
          <a:xfrm>
            <a:off x="4193178" y="4861005"/>
            <a:ext cx="6993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橢圓 31"/>
          <p:cNvSpPr/>
          <p:nvPr/>
        </p:nvSpPr>
        <p:spPr>
          <a:xfrm>
            <a:off x="4685547" y="4725076"/>
            <a:ext cx="242648" cy="22636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3" name="直線箭頭接點 32"/>
          <p:cNvCxnSpPr/>
          <p:nvPr/>
        </p:nvCxnSpPr>
        <p:spPr>
          <a:xfrm flipV="1">
            <a:off x="4868859" y="5181227"/>
            <a:ext cx="472273" cy="307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橢圓 33"/>
          <p:cNvSpPr/>
          <p:nvPr/>
        </p:nvSpPr>
        <p:spPr>
          <a:xfrm>
            <a:off x="5337631" y="5069965"/>
            <a:ext cx="170822" cy="17841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文字方塊 34"/>
          <p:cNvSpPr txBox="1"/>
          <p:nvPr/>
        </p:nvSpPr>
        <p:spPr>
          <a:xfrm>
            <a:off x="3172481" y="4721539"/>
            <a:ext cx="997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Real image</a:t>
            </a:r>
            <a:endParaRPr kumimoji="1" lang="zh-TW" altLang="en-US" sz="1400" dirty="0"/>
          </a:p>
        </p:txBody>
      </p:sp>
      <p:pic>
        <p:nvPicPr>
          <p:cNvPr id="36" name="圖片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033" y="4029049"/>
            <a:ext cx="652924" cy="652924"/>
          </a:xfrm>
          <a:prstGeom prst="rect">
            <a:avLst/>
          </a:prstGeom>
        </p:spPr>
      </p:pic>
      <p:cxnSp>
        <p:nvCxnSpPr>
          <p:cNvPr id="37" name="直線箭頭接點 36"/>
          <p:cNvCxnSpPr/>
          <p:nvPr/>
        </p:nvCxnSpPr>
        <p:spPr>
          <a:xfrm flipV="1">
            <a:off x="5508454" y="5121133"/>
            <a:ext cx="713290" cy="10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圓角矩形 37"/>
          <p:cNvSpPr/>
          <p:nvPr/>
        </p:nvSpPr>
        <p:spPr>
          <a:xfrm>
            <a:off x="8424592" y="4754244"/>
            <a:ext cx="1657977" cy="612949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/>
              <a:t>Discriminator</a:t>
            </a:r>
            <a:endParaRPr kumimoji="1" lang="en-US" altLang="zh-TW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5091445" y="4681973"/>
            <a:ext cx="834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/>
              <a:t>X (8x8)</a:t>
            </a:r>
            <a:endParaRPr kumimoji="1" lang="zh-TW" altLang="en-US" sz="1600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11065352" y="4879046"/>
            <a:ext cx="691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/>
              <a:t>D(X)</a:t>
            </a:r>
            <a:endParaRPr kumimoji="1" lang="zh-TW" altLang="en-US" dirty="0"/>
          </a:p>
        </p:txBody>
      </p:sp>
      <p:cxnSp>
        <p:nvCxnSpPr>
          <p:cNvPr id="41" name="直線箭頭接點 40"/>
          <p:cNvCxnSpPr/>
          <p:nvPr/>
        </p:nvCxnSpPr>
        <p:spPr>
          <a:xfrm flipV="1">
            <a:off x="10080532" y="5076360"/>
            <a:ext cx="864158" cy="4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圓角矩形 41"/>
          <p:cNvSpPr/>
          <p:nvPr/>
        </p:nvSpPr>
        <p:spPr>
          <a:xfrm>
            <a:off x="6221745" y="4769886"/>
            <a:ext cx="1515486" cy="63935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/>
              <a:t>Downsample</a:t>
            </a:r>
            <a:endParaRPr kumimoji="1" lang="en-US" altLang="zh-TW" dirty="0"/>
          </a:p>
        </p:txBody>
      </p:sp>
      <p:cxnSp>
        <p:nvCxnSpPr>
          <p:cNvPr id="52" name="直線箭頭接點 51"/>
          <p:cNvCxnSpPr/>
          <p:nvPr/>
        </p:nvCxnSpPr>
        <p:spPr>
          <a:xfrm flipV="1">
            <a:off x="7729107" y="5113336"/>
            <a:ext cx="713290" cy="10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圓角矩形 52"/>
          <p:cNvSpPr/>
          <p:nvPr/>
        </p:nvSpPr>
        <p:spPr>
          <a:xfrm>
            <a:off x="2967687" y="5181227"/>
            <a:ext cx="1234603" cy="55415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/>
              <a:t>Upsample</a:t>
            </a:r>
            <a:endParaRPr kumimoji="1" lang="en-US" altLang="zh-TW" dirty="0"/>
          </a:p>
        </p:txBody>
      </p:sp>
      <p:cxnSp>
        <p:nvCxnSpPr>
          <p:cNvPr id="54" name="直線箭頭接點 53"/>
          <p:cNvCxnSpPr>
            <a:endCxn id="53" idx="1"/>
          </p:cNvCxnSpPr>
          <p:nvPr/>
        </p:nvCxnSpPr>
        <p:spPr>
          <a:xfrm>
            <a:off x="2394229" y="5456567"/>
            <a:ext cx="573458" cy="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/>
          <p:cNvSpPr txBox="1"/>
          <p:nvPr/>
        </p:nvSpPr>
        <p:spPr>
          <a:xfrm>
            <a:off x="462862" y="2140370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u="sng" dirty="0">
                <a:solidFill>
                  <a:srgbClr val="FF0000"/>
                </a:solidFill>
              </a:rPr>
              <a:t>Phase 1</a:t>
            </a:r>
            <a:endParaRPr kumimoji="1" lang="zh-TW" altLang="en-US" sz="2000" b="1" u="sng" dirty="0">
              <a:solidFill>
                <a:srgbClr val="FF0000"/>
              </a:solidFill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460558" y="4155456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u="sng" dirty="0">
                <a:solidFill>
                  <a:srgbClr val="FF0000"/>
                </a:solidFill>
              </a:rPr>
              <a:t>Phase 2</a:t>
            </a:r>
            <a:endParaRPr kumimoji="1" lang="zh-TW" altLang="en-US" sz="2000" b="1" u="sng" dirty="0">
              <a:solidFill>
                <a:srgbClr val="FF0000"/>
              </a:solidFill>
            </a:endParaRPr>
          </a:p>
        </p:txBody>
      </p:sp>
      <p:sp>
        <p:nvSpPr>
          <p:cNvPr id="58" name="文字方塊 57"/>
          <p:cNvSpPr txBox="1"/>
          <p:nvPr/>
        </p:nvSpPr>
        <p:spPr>
          <a:xfrm>
            <a:off x="5802017" y="3551769"/>
            <a:ext cx="36746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Z : Random code</a:t>
            </a:r>
          </a:p>
          <a:p>
            <a:r>
              <a:rPr kumimoji="1" lang="en-US" altLang="zh-TW" dirty="0"/>
              <a:t>X : Generated image</a:t>
            </a:r>
          </a:p>
          <a:p>
            <a:endParaRPr kumimoji="1" lang="zh-TW" altLang="en-US" dirty="0"/>
          </a:p>
        </p:txBody>
      </p:sp>
      <p:cxnSp>
        <p:nvCxnSpPr>
          <p:cNvPr id="62" name="直線箭頭接點 61"/>
          <p:cNvCxnSpPr>
            <a:stCxn id="32" idx="6"/>
            <a:endCxn id="34" idx="1"/>
          </p:cNvCxnSpPr>
          <p:nvPr/>
        </p:nvCxnSpPr>
        <p:spPr>
          <a:xfrm>
            <a:off x="4928195" y="4838257"/>
            <a:ext cx="434452" cy="257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/>
          <p:cNvCxnSpPr>
            <a:endCxn id="16" idx="2"/>
          </p:cNvCxnSpPr>
          <p:nvPr/>
        </p:nvCxnSpPr>
        <p:spPr>
          <a:xfrm>
            <a:off x="4719377" y="2428666"/>
            <a:ext cx="465573" cy="314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5543410" y="5227401"/>
            <a:ext cx="2487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</a:rPr>
              <a:t>.</a:t>
            </a:r>
          </a:p>
          <a:p>
            <a:r>
              <a:rPr kumimoji="1" lang="en-US" altLang="zh-TW" sz="2000" dirty="0">
                <a:solidFill>
                  <a:srgbClr val="FF0000"/>
                </a:solidFill>
              </a:rPr>
              <a:t>.</a:t>
            </a:r>
          </a:p>
          <a:p>
            <a:r>
              <a:rPr kumimoji="1" lang="en-US" altLang="zh-TW" sz="2000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887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kumimoji="1" lang="en-US" altLang="zh-TW" sz="4000" spc="0" dirty="0">
                <a:solidFill>
                  <a:srgbClr val="000000">
                    <a:lumMod val="75000"/>
                    <a:lumOff val="25000"/>
                  </a:srgbClr>
                </a:solidFill>
                <a:latin typeface="Rockwell" charset="0"/>
                <a:ea typeface="Rockwell" charset="0"/>
                <a:cs typeface="Rockwell" charset="0"/>
              </a:rPr>
              <a:t>ARCHITECTURE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954530" y="3060951"/>
            <a:ext cx="432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Z</a:t>
            </a:r>
            <a:endParaRPr kumimoji="1"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15708" y="2979950"/>
            <a:ext cx="204749" cy="53133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050" dirty="0"/>
              <a:t>4x4</a:t>
            </a:r>
            <a:endParaRPr kumimoji="1" lang="zh-TW" altLang="en-US" sz="1050" dirty="0"/>
          </a:p>
        </p:txBody>
      </p:sp>
      <p:cxnSp>
        <p:nvCxnSpPr>
          <p:cNvPr id="10" name="直線箭頭接點 9"/>
          <p:cNvCxnSpPr/>
          <p:nvPr/>
        </p:nvCxnSpPr>
        <p:spPr>
          <a:xfrm>
            <a:off x="2170569" y="3245617"/>
            <a:ext cx="3434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3354602" y="2890882"/>
            <a:ext cx="206424" cy="70276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100" dirty="0"/>
              <a:t>8x8</a:t>
            </a:r>
            <a:endParaRPr kumimoji="1" lang="zh-TW" altLang="en-US" sz="1100" dirty="0"/>
          </a:p>
        </p:txBody>
      </p:sp>
      <p:cxnSp>
        <p:nvCxnSpPr>
          <p:cNvPr id="12" name="直線箭頭接點 11"/>
          <p:cNvCxnSpPr/>
          <p:nvPr/>
        </p:nvCxnSpPr>
        <p:spPr>
          <a:xfrm>
            <a:off x="2915821" y="3242267"/>
            <a:ext cx="3434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直線箭頭接點 12"/>
          <p:cNvCxnSpPr/>
          <p:nvPr/>
        </p:nvCxnSpPr>
        <p:spPr>
          <a:xfrm>
            <a:off x="3721364" y="3242266"/>
            <a:ext cx="3434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233502" y="2765961"/>
            <a:ext cx="214362" cy="95260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100" dirty="0"/>
              <a:t>16x16</a:t>
            </a:r>
            <a:endParaRPr kumimoji="1" lang="zh-TW" altLang="en-US" sz="1100" dirty="0"/>
          </a:p>
        </p:txBody>
      </p:sp>
      <p:cxnSp>
        <p:nvCxnSpPr>
          <p:cNvPr id="15" name="直線箭頭接點 14"/>
          <p:cNvCxnSpPr/>
          <p:nvPr/>
        </p:nvCxnSpPr>
        <p:spPr>
          <a:xfrm>
            <a:off x="4587197" y="3240588"/>
            <a:ext cx="3434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5021047" y="2986202"/>
            <a:ext cx="432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. . </a:t>
            </a:r>
            <a:r>
              <a:rPr kumimoji="1" lang="en-US" altLang="zh-TW"/>
              <a:t>.</a:t>
            </a:r>
            <a:endParaRPr kumimoji="1"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6048416" y="2615969"/>
            <a:ext cx="230684" cy="124923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100" dirty="0"/>
              <a:t>k/2xk/2</a:t>
            </a:r>
            <a:endParaRPr kumimoji="1" lang="zh-TW" altLang="en-US" sz="1100" dirty="0"/>
          </a:p>
        </p:txBody>
      </p:sp>
      <p:cxnSp>
        <p:nvCxnSpPr>
          <p:cNvPr id="18" name="直線箭頭接點 17"/>
          <p:cNvCxnSpPr/>
          <p:nvPr/>
        </p:nvCxnSpPr>
        <p:spPr>
          <a:xfrm>
            <a:off x="5603755" y="3227185"/>
            <a:ext cx="3434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直線箭頭接點 18"/>
          <p:cNvCxnSpPr/>
          <p:nvPr/>
        </p:nvCxnSpPr>
        <p:spPr>
          <a:xfrm>
            <a:off x="6529875" y="3227185"/>
            <a:ext cx="3434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7149092" y="2360376"/>
            <a:ext cx="216378" cy="165896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kxk</a:t>
            </a:r>
            <a:endParaRPr kumimoji="1" lang="zh-TW" altLang="en-US" sz="1400" dirty="0"/>
          </a:p>
        </p:txBody>
      </p:sp>
      <p:cxnSp>
        <p:nvCxnSpPr>
          <p:cNvPr id="21" name="直線箭頭接點 20"/>
          <p:cNvCxnSpPr/>
          <p:nvPr/>
        </p:nvCxnSpPr>
        <p:spPr>
          <a:xfrm>
            <a:off x="7506239" y="3240587"/>
            <a:ext cx="3434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5" name="肘形接點 24"/>
          <p:cNvCxnSpPr>
            <a:stCxn id="17" idx="2"/>
          </p:cNvCxnSpPr>
          <p:nvPr/>
        </p:nvCxnSpPr>
        <p:spPr>
          <a:xfrm rot="16200000" flipH="1">
            <a:off x="6549553" y="3479411"/>
            <a:ext cx="742600" cy="151419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8004375" y="2149592"/>
            <a:ext cx="94394" cy="184889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7789367" y="4340888"/>
            <a:ext cx="80236" cy="127954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7963974" y="4116807"/>
            <a:ext cx="60289" cy="173133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8" name="直線接點 37"/>
          <p:cNvCxnSpPr/>
          <p:nvPr/>
        </p:nvCxnSpPr>
        <p:spPr>
          <a:xfrm>
            <a:off x="8192547" y="3227185"/>
            <a:ext cx="47227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0" name="直線箭頭接點 39"/>
          <p:cNvCxnSpPr/>
          <p:nvPr/>
        </p:nvCxnSpPr>
        <p:spPr>
          <a:xfrm>
            <a:off x="8664819" y="3209744"/>
            <a:ext cx="0" cy="6554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8084200" y="5077758"/>
            <a:ext cx="580619" cy="670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9" name="直線箭頭接點 48"/>
          <p:cNvCxnSpPr/>
          <p:nvPr/>
        </p:nvCxnSpPr>
        <p:spPr>
          <a:xfrm flipV="1">
            <a:off x="8669838" y="4340888"/>
            <a:ext cx="0" cy="7435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2" name="橢圓 51"/>
          <p:cNvSpPr/>
          <p:nvPr/>
        </p:nvSpPr>
        <p:spPr>
          <a:xfrm>
            <a:off x="8544238" y="3975734"/>
            <a:ext cx="251209" cy="25160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+</a:t>
            </a:r>
            <a:endParaRPr kumimoji="1" lang="zh-TW" altLang="en-US" dirty="0"/>
          </a:p>
        </p:txBody>
      </p:sp>
      <p:cxnSp>
        <p:nvCxnSpPr>
          <p:cNvPr id="53" name="直線箭頭接點 52"/>
          <p:cNvCxnSpPr/>
          <p:nvPr/>
        </p:nvCxnSpPr>
        <p:spPr>
          <a:xfrm>
            <a:off x="8884538" y="4089679"/>
            <a:ext cx="3434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4" name="文字方塊 53"/>
          <p:cNvSpPr txBox="1"/>
          <p:nvPr/>
        </p:nvSpPr>
        <p:spPr>
          <a:xfrm>
            <a:off x="9315422" y="3905013"/>
            <a:ext cx="432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X’</a:t>
            </a:r>
            <a:endParaRPr kumimoji="1" lang="zh-TW" altLang="en-US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8792888" y="3336163"/>
            <a:ext cx="432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l-GR" altLang="zh-TW" dirty="0"/>
              <a:t>α</a:t>
            </a:r>
            <a:endParaRPr kumimoji="1" lang="zh-TW" altLang="en-US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8792888" y="4544584"/>
            <a:ext cx="629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/>
              <a:t>1-</a:t>
            </a:r>
            <a:r>
              <a:rPr kumimoji="1" lang="el-GR" altLang="zh-TW" dirty="0"/>
              <a:t>α</a:t>
            </a:r>
            <a:endParaRPr kumimoji="1" lang="zh-TW" altLang="en-US" dirty="0"/>
          </a:p>
        </p:txBody>
      </p:sp>
      <p:sp>
        <p:nvSpPr>
          <p:cNvPr id="57" name="矩形 56"/>
          <p:cNvSpPr/>
          <p:nvPr/>
        </p:nvSpPr>
        <p:spPr>
          <a:xfrm>
            <a:off x="2513987" y="2979950"/>
            <a:ext cx="55820" cy="541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8" name="矩形 57"/>
          <p:cNvSpPr/>
          <p:nvPr/>
        </p:nvSpPr>
        <p:spPr>
          <a:xfrm>
            <a:off x="3254121" y="2890882"/>
            <a:ext cx="45719" cy="7117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4109494" y="2765961"/>
            <a:ext cx="45719" cy="9616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0" name="矩形 59"/>
          <p:cNvSpPr/>
          <p:nvPr/>
        </p:nvSpPr>
        <p:spPr>
          <a:xfrm>
            <a:off x="5957984" y="2615969"/>
            <a:ext cx="45719" cy="12749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1" name="矩形 60"/>
          <p:cNvSpPr/>
          <p:nvPr/>
        </p:nvSpPr>
        <p:spPr>
          <a:xfrm>
            <a:off x="7014814" y="2359946"/>
            <a:ext cx="45719" cy="165939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3" name="文字方塊 62"/>
          <p:cNvSpPr txBox="1"/>
          <p:nvPr/>
        </p:nvSpPr>
        <p:spPr>
          <a:xfrm>
            <a:off x="2573413" y="4360247"/>
            <a:ext cx="36746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Z : Random code</a:t>
            </a:r>
          </a:p>
          <a:p>
            <a:r>
              <a:rPr kumimoji="1" lang="en-US" altLang="zh-TW" dirty="0"/>
              <a:t>X’ : Generated image</a:t>
            </a:r>
          </a:p>
          <a:p>
            <a:r>
              <a:rPr kumimoji="1" lang="el-GR" altLang="zh-TW" dirty="0"/>
              <a:t>α</a:t>
            </a:r>
            <a:r>
              <a:rPr kumimoji="1" lang="en-US" altLang="zh-TW" dirty="0"/>
              <a:t> : parameter that control ”fade in”</a:t>
            </a:r>
            <a:endParaRPr kumimoji="1" lang="zh-TW" altLang="en-US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39" name="內容版面配置區 2"/>
          <p:cNvSpPr txBox="1">
            <a:spLocks/>
          </p:cNvSpPr>
          <p:nvPr/>
        </p:nvSpPr>
        <p:spPr>
          <a:xfrm>
            <a:off x="1231307" y="1815453"/>
            <a:ext cx="3705948" cy="3404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kumimoji="1" lang="en-US" altLang="zh-TW" sz="2400" b="1" dirty="0">
                <a:solidFill>
                  <a:srgbClr val="0070C0"/>
                </a:solidFill>
                <a:latin typeface="Rockwell" charset="0"/>
                <a:ea typeface="Rockwell" charset="0"/>
                <a:cs typeface="Rockwell" charset="0"/>
              </a:rPr>
              <a:t>Generator</a:t>
            </a:r>
          </a:p>
        </p:txBody>
      </p:sp>
      <p:sp>
        <p:nvSpPr>
          <p:cNvPr id="42" name="文字方塊 41"/>
          <p:cNvSpPr txBox="1"/>
          <p:nvPr/>
        </p:nvSpPr>
        <p:spPr>
          <a:xfrm>
            <a:off x="8957940" y="2114000"/>
            <a:ext cx="1751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SzPct val="100000"/>
              <a:buFont typeface="Wingdings" charset="2"/>
              <a:buChar char="n"/>
            </a:pPr>
            <a:r>
              <a:rPr kumimoji="1" lang="en-US" altLang="zh-TW" dirty="0"/>
              <a:t>Upscale 2x</a:t>
            </a:r>
            <a:endParaRPr kumimoji="1" lang="zh-TW" altLang="en-US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8957939" y="2448015"/>
            <a:ext cx="212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92D050"/>
              </a:buClr>
              <a:buSzPct val="100000"/>
              <a:buFont typeface="Wingdings" charset="2"/>
              <a:buChar char="n"/>
            </a:pPr>
            <a:r>
              <a:rPr kumimoji="1" lang="en-US" altLang="zh-TW" dirty="0"/>
              <a:t>To RGB Layer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2647048" y="5492059"/>
                <a:ext cx="338726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8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Rockwell" charset="0"/>
                            <a:cs typeface="Rockwell" charset="0"/>
                          </a:rPr>
                        </m:ctrlPr>
                      </m:sSubPr>
                      <m:e>
                        <m:r>
                          <a:rPr kumimoji="1" lang="en-US" altLang="zh-TW" sz="28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Rockwell" charset="0"/>
                            <a:cs typeface="Rockwell" charset="0"/>
                          </a:rPr>
                          <m:t>𝐿𝑜𝑠𝑠</m:t>
                        </m:r>
                      </m:e>
                      <m:sub>
                        <m:r>
                          <a:rPr kumimoji="1" lang="en-US" altLang="zh-TW" sz="28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Rockwell" charset="0"/>
                            <a:cs typeface="Rockwell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kumimoji="1" lang="en-US" altLang="zh-TW" sz="2800" dirty="0">
                    <a:solidFill>
                      <a:srgbClr val="FF0000"/>
                    </a:solidFill>
                    <a:latin typeface="Rockwell" charset="0"/>
                    <a:ea typeface="Rockwell" charset="0"/>
                    <a:cs typeface="Rockwell" charset="0"/>
                  </a:rPr>
                  <a:t> = - D(x’)</a:t>
                </a:r>
                <a:endParaRPr kumimoji="1" lang="zh-TW" altLang="en-US" sz="2800" dirty="0">
                  <a:solidFill>
                    <a:srgbClr val="FF0000"/>
                  </a:solidFill>
                  <a:latin typeface="Rockwell" charset="0"/>
                  <a:ea typeface="Rockwell" charset="0"/>
                  <a:cs typeface="Rockwell" charset="0"/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048" y="5492059"/>
                <a:ext cx="3387269" cy="430887"/>
              </a:xfrm>
              <a:prstGeom prst="rect">
                <a:avLst/>
              </a:prstGeom>
              <a:blipFill rotWithShape="0">
                <a:blip r:embed="rId2"/>
                <a:stretch>
                  <a:fillRect t="-26761" b="-464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838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kumimoji="1" lang="en-US" altLang="zh-TW" sz="4000" spc="0" dirty="0">
                <a:solidFill>
                  <a:srgbClr val="000000">
                    <a:lumMod val="75000"/>
                    <a:lumOff val="25000"/>
                  </a:srgbClr>
                </a:solidFill>
                <a:latin typeface="Rockwell" charset="0"/>
                <a:ea typeface="Rockwell" charset="0"/>
                <a:cs typeface="Rockwell" charset="0"/>
              </a:rPr>
              <a:t>ARCHITECTURE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9702693" y="3858348"/>
            <a:ext cx="1017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/>
              <a:t>D(x)</a:t>
            </a:r>
            <a:endParaRPr kumimoji="1" lang="zh-TW" altLang="en-US" sz="2800" dirty="0"/>
          </a:p>
        </p:txBody>
      </p:sp>
      <p:sp>
        <p:nvSpPr>
          <p:cNvPr id="8" name="矩形 7"/>
          <p:cNvSpPr/>
          <p:nvPr/>
        </p:nvSpPr>
        <p:spPr>
          <a:xfrm>
            <a:off x="8668928" y="3806774"/>
            <a:ext cx="211740" cy="688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100" dirty="0"/>
              <a:t>4x4</a:t>
            </a:r>
            <a:endParaRPr kumimoji="1" lang="zh-TW" altLang="en-US" sz="1100" dirty="0"/>
          </a:p>
        </p:txBody>
      </p:sp>
      <p:cxnSp>
        <p:nvCxnSpPr>
          <p:cNvPr id="10" name="直線箭頭接點 9"/>
          <p:cNvCxnSpPr/>
          <p:nvPr/>
        </p:nvCxnSpPr>
        <p:spPr>
          <a:xfrm>
            <a:off x="8105880" y="4133690"/>
            <a:ext cx="3434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613542" y="3719684"/>
            <a:ext cx="250266" cy="90488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100" dirty="0"/>
              <a:t>8x8</a:t>
            </a:r>
            <a:endParaRPr kumimoji="1" lang="zh-TW" altLang="en-US" sz="1100" dirty="0"/>
          </a:p>
        </p:txBody>
      </p:sp>
      <p:cxnSp>
        <p:nvCxnSpPr>
          <p:cNvPr id="12" name="直線箭頭接點 11"/>
          <p:cNvCxnSpPr/>
          <p:nvPr/>
        </p:nvCxnSpPr>
        <p:spPr>
          <a:xfrm>
            <a:off x="7128693" y="4155293"/>
            <a:ext cx="3434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直線箭頭接點 12"/>
          <p:cNvCxnSpPr/>
          <p:nvPr/>
        </p:nvCxnSpPr>
        <p:spPr>
          <a:xfrm>
            <a:off x="9096067" y="4133690"/>
            <a:ext cx="532629" cy="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6692775" y="3593651"/>
            <a:ext cx="223424" cy="112280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100" dirty="0"/>
              <a:t>16x16</a:t>
            </a:r>
            <a:endParaRPr kumimoji="1" lang="zh-TW" altLang="en-US" sz="11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5813683" y="3902278"/>
            <a:ext cx="432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. . </a:t>
            </a:r>
            <a:r>
              <a:rPr kumimoji="1" lang="en-US" altLang="zh-TW"/>
              <a:t>.</a:t>
            </a:r>
            <a:endParaRPr kumimoji="1"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4873803" y="3454347"/>
            <a:ext cx="276000" cy="149016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100" dirty="0"/>
              <a:t>k/2xk/2</a:t>
            </a:r>
            <a:endParaRPr kumimoji="1" lang="zh-TW" altLang="en-US" sz="1100" dirty="0"/>
          </a:p>
        </p:txBody>
      </p:sp>
      <p:cxnSp>
        <p:nvCxnSpPr>
          <p:cNvPr id="18" name="直線箭頭接點 17"/>
          <p:cNvCxnSpPr/>
          <p:nvPr/>
        </p:nvCxnSpPr>
        <p:spPr>
          <a:xfrm>
            <a:off x="6320708" y="4155293"/>
            <a:ext cx="3434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3210200" y="2317809"/>
            <a:ext cx="277885" cy="185230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kxk</a:t>
            </a:r>
            <a:endParaRPr kumimoji="1" lang="zh-TW" altLang="en-US" sz="1400" dirty="0"/>
          </a:p>
        </p:txBody>
      </p:sp>
      <p:sp>
        <p:nvSpPr>
          <p:cNvPr id="32" name="矩形 31"/>
          <p:cNvSpPr/>
          <p:nvPr/>
        </p:nvSpPr>
        <p:spPr>
          <a:xfrm>
            <a:off x="3054864" y="2316602"/>
            <a:ext cx="62860" cy="186554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3424147" y="4444360"/>
            <a:ext cx="66331" cy="139095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3296871" y="4230278"/>
            <a:ext cx="48314" cy="18817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8" name="直線接點 37"/>
          <p:cNvCxnSpPr/>
          <p:nvPr/>
        </p:nvCxnSpPr>
        <p:spPr>
          <a:xfrm>
            <a:off x="3658337" y="3233717"/>
            <a:ext cx="47227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0" name="直線箭頭接點 39"/>
          <p:cNvCxnSpPr/>
          <p:nvPr/>
        </p:nvCxnSpPr>
        <p:spPr>
          <a:xfrm>
            <a:off x="4130610" y="3216276"/>
            <a:ext cx="0" cy="6554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3562020" y="5084290"/>
            <a:ext cx="580619" cy="670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9" name="直線箭頭接點 48"/>
          <p:cNvCxnSpPr/>
          <p:nvPr/>
        </p:nvCxnSpPr>
        <p:spPr>
          <a:xfrm flipV="1">
            <a:off x="4123597" y="4359452"/>
            <a:ext cx="0" cy="7435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2" name="橢圓 51"/>
          <p:cNvSpPr/>
          <p:nvPr/>
        </p:nvSpPr>
        <p:spPr>
          <a:xfrm>
            <a:off x="4010029" y="4018362"/>
            <a:ext cx="251209" cy="25160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+</a:t>
            </a:r>
            <a:endParaRPr kumimoji="1" lang="zh-TW" altLang="en-US" dirty="0"/>
          </a:p>
        </p:txBody>
      </p:sp>
      <p:cxnSp>
        <p:nvCxnSpPr>
          <p:cNvPr id="53" name="直線箭頭接點 52"/>
          <p:cNvCxnSpPr/>
          <p:nvPr/>
        </p:nvCxnSpPr>
        <p:spPr>
          <a:xfrm>
            <a:off x="4362358" y="4156371"/>
            <a:ext cx="3434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5" name="文字方塊 54"/>
          <p:cNvSpPr txBox="1"/>
          <p:nvPr/>
        </p:nvSpPr>
        <p:spPr>
          <a:xfrm>
            <a:off x="4234615" y="3378791"/>
            <a:ext cx="432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l-GR" altLang="zh-TW" dirty="0"/>
              <a:t>α</a:t>
            </a:r>
            <a:endParaRPr kumimoji="1" lang="zh-TW" altLang="en-US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4234615" y="4502988"/>
            <a:ext cx="629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1-</a:t>
            </a:r>
            <a:r>
              <a:rPr kumimoji="1" lang="el-GR" altLang="zh-TW" dirty="0"/>
              <a:t>α</a:t>
            </a:r>
            <a:endParaRPr kumimoji="1" lang="zh-TW" altLang="en-US" dirty="0"/>
          </a:p>
        </p:txBody>
      </p:sp>
      <p:sp>
        <p:nvSpPr>
          <p:cNvPr id="57" name="矩形 56"/>
          <p:cNvSpPr/>
          <p:nvPr/>
        </p:nvSpPr>
        <p:spPr>
          <a:xfrm>
            <a:off x="8959631" y="3818806"/>
            <a:ext cx="45719" cy="6883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8" name="矩形 57"/>
          <p:cNvSpPr/>
          <p:nvPr/>
        </p:nvSpPr>
        <p:spPr>
          <a:xfrm>
            <a:off x="7951009" y="3731715"/>
            <a:ext cx="45719" cy="8609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6984715" y="3617715"/>
            <a:ext cx="77325" cy="10987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0" name="矩形 59"/>
          <p:cNvSpPr/>
          <p:nvPr/>
        </p:nvSpPr>
        <p:spPr>
          <a:xfrm>
            <a:off x="5250811" y="3448074"/>
            <a:ext cx="45719" cy="14964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1" name="矩形 60"/>
          <p:cNvSpPr/>
          <p:nvPr/>
        </p:nvSpPr>
        <p:spPr>
          <a:xfrm>
            <a:off x="3574944" y="2341872"/>
            <a:ext cx="45719" cy="18282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3" name="文字方塊 62"/>
          <p:cNvSpPr txBox="1"/>
          <p:nvPr/>
        </p:nvSpPr>
        <p:spPr>
          <a:xfrm>
            <a:off x="4238038" y="2413171"/>
            <a:ext cx="35006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x : Input image</a:t>
            </a:r>
          </a:p>
          <a:p>
            <a:r>
              <a:rPr kumimoji="1" lang="el-GR" altLang="zh-TW" dirty="0"/>
              <a:t>α</a:t>
            </a:r>
            <a:r>
              <a:rPr kumimoji="1" lang="en-US" altLang="zh-TW" dirty="0"/>
              <a:t> : parameter that control ”fade in”</a:t>
            </a:r>
            <a:endParaRPr kumimoji="1" lang="zh-TW" altLang="en-US" dirty="0"/>
          </a:p>
          <a:p>
            <a:endParaRPr kumimoji="1" lang="zh-TW" altLang="en-US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64" name="內容版面配置區 2"/>
          <p:cNvSpPr txBox="1">
            <a:spLocks/>
          </p:cNvSpPr>
          <p:nvPr/>
        </p:nvSpPr>
        <p:spPr>
          <a:xfrm>
            <a:off x="1231307" y="1815453"/>
            <a:ext cx="3705948" cy="3404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kumimoji="1" lang="en-US" altLang="zh-TW" sz="2400" b="1" dirty="0">
                <a:solidFill>
                  <a:srgbClr val="0070C0"/>
                </a:solidFill>
                <a:latin typeface="Rockwell" charset="0"/>
                <a:ea typeface="Rockwell" charset="0"/>
                <a:cs typeface="Rockwell" charset="0"/>
              </a:rPr>
              <a:t>Discriminator</a:t>
            </a:r>
          </a:p>
        </p:txBody>
      </p:sp>
      <p:sp>
        <p:nvSpPr>
          <p:cNvPr id="68" name="文字方塊 67"/>
          <p:cNvSpPr txBox="1"/>
          <p:nvPr/>
        </p:nvSpPr>
        <p:spPr>
          <a:xfrm>
            <a:off x="1890575" y="3910466"/>
            <a:ext cx="623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/>
              <a:t>x</a:t>
            </a:r>
            <a:endParaRPr kumimoji="1" lang="zh-TW" altLang="en-US" dirty="0"/>
          </a:p>
        </p:txBody>
      </p:sp>
      <p:cxnSp>
        <p:nvCxnSpPr>
          <p:cNvPr id="70" name="直線接點 69"/>
          <p:cNvCxnSpPr/>
          <p:nvPr/>
        </p:nvCxnSpPr>
        <p:spPr>
          <a:xfrm flipV="1">
            <a:off x="2034121" y="3222123"/>
            <a:ext cx="0" cy="743056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2" name="直線箭頭接點 71"/>
          <p:cNvCxnSpPr/>
          <p:nvPr/>
        </p:nvCxnSpPr>
        <p:spPr>
          <a:xfrm>
            <a:off x="2038934" y="3233717"/>
            <a:ext cx="9829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3" name="直線接點 72"/>
          <p:cNvCxnSpPr/>
          <p:nvPr/>
        </p:nvCxnSpPr>
        <p:spPr>
          <a:xfrm flipV="1">
            <a:off x="2038934" y="4304760"/>
            <a:ext cx="0" cy="743056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4" name="直線箭頭接點 73"/>
          <p:cNvCxnSpPr/>
          <p:nvPr/>
        </p:nvCxnSpPr>
        <p:spPr>
          <a:xfrm>
            <a:off x="2038934" y="5047816"/>
            <a:ext cx="1130598" cy="42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6" name="矩形 75"/>
          <p:cNvSpPr/>
          <p:nvPr/>
        </p:nvSpPr>
        <p:spPr>
          <a:xfrm>
            <a:off x="8573276" y="3797382"/>
            <a:ext cx="45719" cy="70975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8" name="文字方塊 77"/>
          <p:cNvSpPr txBox="1"/>
          <p:nvPr/>
        </p:nvSpPr>
        <p:spPr>
          <a:xfrm>
            <a:off x="7959637" y="2154149"/>
            <a:ext cx="2123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SzPct val="100000"/>
              <a:buFont typeface="Wingdings" charset="2"/>
              <a:buChar char="n"/>
            </a:pPr>
            <a:r>
              <a:rPr kumimoji="1" lang="en-US" altLang="zh-TW"/>
              <a:t>Downscale 0.5x</a:t>
            </a:r>
            <a:endParaRPr kumimoji="1" lang="zh-TW" altLang="en-US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7959636" y="2488164"/>
            <a:ext cx="212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92D050"/>
              </a:buClr>
              <a:buSzPct val="100000"/>
              <a:buFont typeface="Wingdings" charset="2"/>
              <a:buChar char="n"/>
            </a:pPr>
            <a:r>
              <a:rPr kumimoji="1" lang="en-US" altLang="zh-TW" dirty="0"/>
              <a:t>From RGB Layer</a:t>
            </a:r>
            <a:endParaRPr kumimoji="1" lang="zh-TW" altLang="en-US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7960616" y="2818962"/>
            <a:ext cx="296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7030A0"/>
              </a:buClr>
              <a:buSzPct val="100000"/>
              <a:buFont typeface="Wingdings" charset="2"/>
              <a:buChar char="n"/>
            </a:pPr>
            <a:r>
              <a:rPr kumimoji="1" lang="en-US" altLang="zh-TW" dirty="0" err="1"/>
              <a:t>Minibatch</a:t>
            </a:r>
            <a:r>
              <a:rPr kumimoji="1" lang="en-US" altLang="zh-TW" dirty="0"/>
              <a:t> Deviation Layer</a:t>
            </a:r>
            <a:endParaRPr kumimoji="1" lang="zh-TW" altLang="en-US" dirty="0"/>
          </a:p>
        </p:txBody>
      </p:sp>
      <p:cxnSp>
        <p:nvCxnSpPr>
          <p:cNvPr id="88" name="直線箭頭接點 87"/>
          <p:cNvCxnSpPr/>
          <p:nvPr/>
        </p:nvCxnSpPr>
        <p:spPr>
          <a:xfrm>
            <a:off x="5368072" y="4155293"/>
            <a:ext cx="3434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/>
              <p:cNvSpPr/>
              <p:nvPr/>
            </p:nvSpPr>
            <p:spPr>
              <a:xfrm>
                <a:off x="5149803" y="5043773"/>
                <a:ext cx="6418117" cy="18712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8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Rockwell" charset="0"/>
                            <a:cs typeface="Rockwell" charset="0"/>
                          </a:rPr>
                        </m:ctrlPr>
                      </m:sSubPr>
                      <m:e>
                        <m:r>
                          <a:rPr kumimoji="1" lang="en-US" altLang="zh-TW" sz="28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Rockwell" charset="0"/>
                            <a:cs typeface="Rockwell" charset="0"/>
                          </a:rPr>
                          <m:t>𝐿𝑜𝑠𝑠</m:t>
                        </m:r>
                      </m:e>
                      <m:sub>
                        <m:r>
                          <a:rPr kumimoji="1" lang="en-US" altLang="zh-TW" sz="28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Rockwell" charset="0"/>
                            <a:cs typeface="Rockwell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kumimoji="1" lang="en-US" altLang="zh-TW" sz="2800" dirty="0">
                    <a:solidFill>
                      <a:srgbClr val="FF0000"/>
                    </a:solidFill>
                    <a:latin typeface="Rockwell" charset="0"/>
                    <a:ea typeface="Rockwell" charset="0"/>
                    <a:cs typeface="Rockwell" charset="0"/>
                  </a:rPr>
                  <a:t> = - D(x) + </a:t>
                </a:r>
                <a:r>
                  <a:rPr kumimoji="1" lang="mr-IN" altLang="zh-TW" sz="2800" dirty="0">
                    <a:solidFill>
                      <a:srgbClr val="FF0000"/>
                    </a:solidFill>
                    <a:latin typeface="Rockwell" charset="0"/>
                    <a:ea typeface="Rockwell" charset="0"/>
                    <a:cs typeface="Rockwell" charset="0"/>
                  </a:rPr>
                  <a:t> D(</a:t>
                </a:r>
                <a:r>
                  <a:rPr kumimoji="1" lang="mr-IN" altLang="zh-TW" sz="2800" dirty="0" err="1">
                    <a:solidFill>
                      <a:srgbClr val="FF0000"/>
                    </a:solidFill>
                    <a:latin typeface="Rockwell" charset="0"/>
                    <a:ea typeface="Rockwell" charset="0"/>
                    <a:cs typeface="Rockwell" charset="0"/>
                  </a:rPr>
                  <a:t>x</a:t>
                </a:r>
                <a:r>
                  <a:rPr kumimoji="1" lang="mr-IN" altLang="zh-TW" sz="2800" dirty="0">
                    <a:solidFill>
                      <a:srgbClr val="FF0000"/>
                    </a:solidFill>
                    <a:latin typeface="Rockwell" charset="0"/>
                    <a:ea typeface="Rockwell" charset="0"/>
                    <a:cs typeface="Rockwell" charset="0"/>
                  </a:rPr>
                  <a:t>’)</a:t>
                </a:r>
                <a:r>
                  <a:rPr kumimoji="1" lang="en-US" altLang="zh-TW" sz="2800" dirty="0">
                    <a:solidFill>
                      <a:srgbClr val="FF0000"/>
                    </a:solidFill>
                    <a:latin typeface="Rockwell" charset="0"/>
                    <a:ea typeface="Rockwell" charset="0"/>
                    <a:cs typeface="Rockwell" charset="0"/>
                  </a:rPr>
                  <a:t> + </a:t>
                </a:r>
                <a:r>
                  <a:rPr kumimoji="1" lang="el-GR" altLang="zh-TW" sz="2800" dirty="0">
                    <a:solidFill>
                      <a:srgbClr val="FF0000"/>
                    </a:solidFill>
                    <a:latin typeface="Rockwell" charset="0"/>
                    <a:ea typeface="Rockwell" charset="0"/>
                    <a:cs typeface="Rockwell" charset="0"/>
                  </a:rPr>
                  <a:t>λ</a:t>
                </a:r>
                <a:r>
                  <a:rPr kumimoji="1" lang="en-US" altLang="zh-TW" sz="2800" dirty="0">
                    <a:solidFill>
                      <a:srgbClr val="FF0000"/>
                    </a:solidFill>
                    <a:latin typeface="Rockwell" charset="0"/>
                    <a:ea typeface="Rockwell" charset="0"/>
                    <a:cs typeface="Rockwell" charset="0"/>
                  </a:rPr>
                  <a:t>*GP</a:t>
                </a:r>
              </a:p>
              <a:p>
                <a:r>
                  <a:rPr kumimoji="1" lang="en-US" altLang="zh-TW" sz="2800" dirty="0">
                    <a:solidFill>
                      <a:srgbClr val="FF0000"/>
                    </a:solidFill>
                    <a:latin typeface="Rockwell" charset="0"/>
                    <a:ea typeface="Rockwell" charset="0"/>
                    <a:cs typeface="Rockwell" charset="0"/>
                  </a:rPr>
                  <a:t>GP =(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2800" i="1" dirty="0" smtClean="0">
                            <a:solidFill>
                              <a:srgbClr val="FF0000"/>
                            </a:solidFill>
                            <a:latin typeface="Cambria Math" charset="0"/>
                            <a:ea typeface="Rockwell" charset="0"/>
                            <a:cs typeface="Rockwell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zh-TW" sz="280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Rockwell" charset="0"/>
                                <a:cs typeface="Rockwell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Rockwell" charset="0"/>
                                <a:cs typeface="Rockwell" charset="0"/>
                              </a:rPr>
                              <m:t>||▽</m:t>
                            </m:r>
                            <m:r>
                              <m:rPr>
                                <m:nor/>
                              </m:rPr>
                              <a:rPr kumimoji="1" lang="en-US" altLang="zh-TW" sz="2800" dirty="0" smtClean="0">
                                <a:solidFill>
                                  <a:srgbClr val="FF0000"/>
                                </a:solidFill>
                                <a:latin typeface="Rockwell" charset="0"/>
                                <a:ea typeface="Rockwell" charset="0"/>
                                <a:cs typeface="Rockwell" charset="0"/>
                              </a:rPr>
                              <m:t>D</m:t>
                            </m:r>
                            <m:r>
                              <m:rPr>
                                <m:nor/>
                              </m:rPr>
                              <a:rPr kumimoji="1" lang="en-US" altLang="zh-TW" sz="2800" dirty="0" smtClean="0">
                                <a:solidFill>
                                  <a:srgbClr val="FF0000"/>
                                </a:solidFill>
                                <a:latin typeface="Rockwell" charset="0"/>
                                <a:ea typeface="Rockwell" charset="0"/>
                                <a:cs typeface="Rockwell" charset="0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kumimoji="1" lang="en-US" altLang="zh-TW" sz="2800" b="0" i="0" dirty="0" smtClean="0">
                                <a:solidFill>
                                  <a:srgbClr val="FF0000"/>
                                </a:solidFill>
                                <a:latin typeface="Rockwell" charset="0"/>
                                <a:ea typeface="Rockwell" charset="0"/>
                                <a:cs typeface="Rockwell" charset="0"/>
                              </a:rPr>
                              <m:t>ax</m:t>
                            </m:r>
                            <m:r>
                              <a:rPr kumimoji="1" lang="en-US" altLang="zh-TW" sz="28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Rockwell" charset="0"/>
                                <a:cs typeface="Rockwell" charset="0"/>
                              </a:rPr>
                              <m:t>’+</m:t>
                            </m:r>
                            <m:d>
                              <m:dPr>
                                <m:ctrlPr>
                                  <a:rPr kumimoji="1" lang="en-US" altLang="zh-TW" sz="2800" b="0" i="1" dirty="0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Rockwell" charset="0"/>
                                    <a:cs typeface="Rockwell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2800" b="0" i="1" dirty="0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Rockwell" charset="0"/>
                                    <a:cs typeface="Rockwell" charset="0"/>
                                  </a:rPr>
                                  <m:t>1−</m:t>
                                </m:r>
                                <m:r>
                                  <a:rPr kumimoji="1" lang="en-US" altLang="zh-TW" sz="2800" b="0" i="1" dirty="0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Rockwell" charset="0"/>
                                    <a:cs typeface="Rockwell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kumimoji="1" lang="en-US" altLang="zh-TW" sz="28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Rockwell" charset="0"/>
                                <a:cs typeface="Rockwell" charset="0"/>
                              </a:rPr>
                              <m:t>𝑥</m:t>
                            </m:r>
                            <m:r>
                              <m:rPr>
                                <m:nor/>
                              </m:rPr>
                              <a:rPr kumimoji="1" lang="en-US" altLang="zh-TW" sz="2800" b="0" i="0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Rockwell" charset="0"/>
                                <a:cs typeface="Rockwell" charset="0"/>
                              </a:rPr>
                              <m:t>)||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Rockwell" charset="0"/>
                                <a:cs typeface="Rockwell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Rockwell" charset="0"/>
                            <a:cs typeface="Rockwell" charset="0"/>
                          </a:rPr>
                          <m:t>−1</m:t>
                        </m:r>
                        <m:r>
                          <m:rPr>
                            <m:nor/>
                          </m:rPr>
                          <a:rPr kumimoji="1" lang="en-US" altLang="zh-TW" sz="2800" dirty="0" smtClean="0">
                            <a:solidFill>
                              <a:srgbClr val="FF0000"/>
                            </a:solidFill>
                            <a:latin typeface="Rockwell" charset="0"/>
                            <a:ea typeface="Rockwell" charset="0"/>
                            <a:cs typeface="Rockwell" charset="0"/>
                          </a:rPr>
                          <m:t>)</m:t>
                        </m:r>
                      </m:e>
                      <m:sup>
                        <m:r>
                          <a:rPr kumimoji="1" lang="en-US" altLang="zh-TW" sz="2800" b="0" i="1" dirty="0" smtClean="0">
                            <a:solidFill>
                              <a:srgbClr val="FF0000"/>
                            </a:solidFill>
                            <a:latin typeface="Cambria Math" charset="0"/>
                            <a:ea typeface="Rockwell" charset="0"/>
                            <a:cs typeface="Rockwell" charset="0"/>
                          </a:rPr>
                          <m:t>2</m:t>
                        </m:r>
                      </m:sup>
                    </m:sSup>
                  </m:oMath>
                </a14:m>
                <a:endParaRPr kumimoji="1" lang="en-US" altLang="zh-TW" sz="2800" dirty="0">
                  <a:solidFill>
                    <a:srgbClr val="FF0000"/>
                  </a:solidFill>
                  <a:latin typeface="Rockwell" charset="0"/>
                  <a:ea typeface="Rockwell" charset="0"/>
                  <a:cs typeface="Rockwell" charset="0"/>
                </a:endParaRPr>
              </a:p>
              <a:p>
                <a:endParaRPr kumimoji="1" lang="mr-IN" altLang="zh-TW" sz="2800" dirty="0">
                  <a:solidFill>
                    <a:srgbClr val="FF0000"/>
                  </a:solidFill>
                  <a:latin typeface="Rockwell" charset="0"/>
                  <a:ea typeface="Rockwell" charset="0"/>
                  <a:cs typeface="Rockwell" charset="0"/>
                </a:endParaRPr>
              </a:p>
              <a:p>
                <a:endParaRPr kumimoji="1" lang="zh-TW" altLang="en-US" sz="2800" dirty="0">
                  <a:solidFill>
                    <a:srgbClr val="FF0000"/>
                  </a:solidFill>
                  <a:latin typeface="Rockwell" charset="0"/>
                  <a:ea typeface="Rockwell" charset="0"/>
                  <a:cs typeface="Rockwell" charset="0"/>
                </a:endParaRPr>
              </a:p>
            </p:txBody>
          </p:sp>
        </mc:Choice>
        <mc:Fallback xmlns="">
          <p:sp>
            <p:nvSpPr>
              <p:cNvPr id="89" name="矩形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803" y="5043773"/>
                <a:ext cx="6418117" cy="1871282"/>
              </a:xfrm>
              <a:prstGeom prst="rect">
                <a:avLst/>
              </a:prstGeom>
              <a:blipFill rotWithShape="0">
                <a:blip r:embed="rId2"/>
                <a:stretch>
                  <a:fillRect l="-1994" t="-39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000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kumimoji="1" lang="en-US" altLang="zh-TW" sz="4000" spc="0" dirty="0">
                <a:solidFill>
                  <a:srgbClr val="000000">
                    <a:lumMod val="75000"/>
                    <a:lumOff val="25000"/>
                  </a:srgbClr>
                </a:solidFill>
                <a:latin typeface="Rockwell" charset="0"/>
                <a:ea typeface="Rockwell" charset="0"/>
                <a:cs typeface="Rockwell" charset="0"/>
              </a:rPr>
              <a:t>ARCHITECTURE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322" y="1941816"/>
            <a:ext cx="6429502" cy="42637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860473" y="5519651"/>
            <a:ext cx="2419003" cy="1246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7242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21031</TotalTime>
  <Words>241</Words>
  <Application>Microsoft Macintosh PowerPoint</Application>
  <PresentationFormat>寬螢幕</PresentationFormat>
  <Paragraphs>133</Paragraphs>
  <Slides>18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9" baseType="lpstr">
      <vt:lpstr>Calibri</vt:lpstr>
      <vt:lpstr>Calibri Light</vt:lpstr>
      <vt:lpstr>Cambria Math</vt:lpstr>
      <vt:lpstr>Mangal</vt:lpstr>
      <vt:lpstr>Microsoft JhengHei</vt:lpstr>
      <vt:lpstr>Rockwell</vt:lpstr>
      <vt:lpstr>Rockwell Condensed</vt:lpstr>
      <vt:lpstr>Wingdings</vt:lpstr>
      <vt:lpstr>微軟正黑體</vt:lpstr>
      <vt:lpstr>新細明體</vt:lpstr>
      <vt:lpstr>回顧</vt:lpstr>
      <vt:lpstr>PowerPoint 簡報</vt:lpstr>
      <vt:lpstr>Content</vt:lpstr>
      <vt:lpstr>GAN</vt:lpstr>
      <vt:lpstr>PROGRESSIVE GROWING OF GANS (PROGAN) </vt:lpstr>
      <vt:lpstr>PURPOSE</vt:lpstr>
      <vt:lpstr>ARCHITECTURE</vt:lpstr>
      <vt:lpstr>ARCHITECTURE</vt:lpstr>
      <vt:lpstr>ARCHITECTURE</vt:lpstr>
      <vt:lpstr>ARCHITECTURE</vt:lpstr>
      <vt:lpstr>EQUALIZED LEARNING RATE</vt:lpstr>
      <vt:lpstr>PIXEL NORMALIZATION</vt:lpstr>
      <vt:lpstr>MULTI-SCALE STATISTICAL SIMILARITY</vt:lpstr>
      <vt:lpstr>EXPERIMENTAL RESULT</vt:lpstr>
      <vt:lpstr>EXPERIMENTAL RESULT</vt:lpstr>
      <vt:lpstr>MY EXPERIMENT</vt:lpstr>
      <vt:lpstr>MY EXPERIMENT</vt:lpstr>
      <vt:lpstr>MY EXPERIMENT</vt:lpstr>
      <vt:lpstr>MY EXPERIMENT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何昶頴</dc:creator>
  <cp:lastModifiedBy>何昶頴</cp:lastModifiedBy>
  <cp:revision>334</cp:revision>
  <dcterms:created xsi:type="dcterms:W3CDTF">2021-04-04T06:43:48Z</dcterms:created>
  <dcterms:modified xsi:type="dcterms:W3CDTF">2021-06-23T08:52:10Z</dcterms:modified>
</cp:coreProperties>
</file>